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96" r:id="rId4"/>
    <p:sldId id="258" r:id="rId5"/>
    <p:sldId id="259" r:id="rId6"/>
    <p:sldId id="260" r:id="rId7"/>
    <p:sldId id="294" r:id="rId8"/>
    <p:sldId id="282" r:id="rId9"/>
    <p:sldId id="261" r:id="rId10"/>
    <p:sldId id="263" r:id="rId11"/>
    <p:sldId id="262" r:id="rId12"/>
    <p:sldId id="264" r:id="rId13"/>
    <p:sldId id="265" r:id="rId14"/>
    <p:sldId id="266" r:id="rId15"/>
    <p:sldId id="267" r:id="rId16"/>
    <p:sldId id="268" r:id="rId17"/>
    <p:sldId id="269" r:id="rId18"/>
    <p:sldId id="270" r:id="rId19"/>
    <p:sldId id="271" r:id="rId20"/>
    <p:sldId id="277" r:id="rId21"/>
    <p:sldId id="274" r:id="rId22"/>
    <p:sldId id="272" r:id="rId23"/>
    <p:sldId id="273" r:id="rId24"/>
    <p:sldId id="275" r:id="rId25"/>
    <p:sldId id="276" r:id="rId26"/>
    <p:sldId id="278" r:id="rId27"/>
    <p:sldId id="279" r:id="rId28"/>
    <p:sldId id="280" r:id="rId29"/>
    <p:sldId id="284" r:id="rId30"/>
    <p:sldId id="281" r:id="rId31"/>
    <p:sldId id="285" r:id="rId32"/>
    <p:sldId id="283" r:id="rId33"/>
    <p:sldId id="286" r:id="rId34"/>
    <p:sldId id="287" r:id="rId35"/>
    <p:sldId id="288" r:id="rId36"/>
    <p:sldId id="291" r:id="rId37"/>
    <p:sldId id="289" r:id="rId38"/>
    <p:sldId id="290" r:id="rId39"/>
    <p:sldId id="292" r:id="rId40"/>
    <p:sldId id="295" r:id="rId41"/>
    <p:sldId id="297" r:id="rId42"/>
    <p:sldId id="29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009D"/>
    <a:srgbClr val="EAE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09" autoAdjust="0"/>
  </p:normalViewPr>
  <p:slideViewPr>
    <p:cSldViewPr snapToGrid="0" snapToObjects="1">
      <p:cViewPr varScale="1">
        <p:scale>
          <a:sx n="94" d="100"/>
          <a:sy n="94" d="100"/>
        </p:scale>
        <p:origin x="-15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887186-3BB9-AC42-8D06-802A8E7EA126}" type="datetimeFigureOut">
              <a:rPr lang="en-US" smtClean="0"/>
              <a:t>3/24/14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B1C405-DFBC-AC4C-89AB-1BA043A7B4B7}" type="slidenum">
              <a:rPr lang="en-US" smtClean="0"/>
              <a:t>‹#›</a:t>
            </a:fld>
            <a:endParaRPr lang="en-US"/>
          </a:p>
        </p:txBody>
      </p:sp>
    </p:spTree>
    <p:extLst>
      <p:ext uri="{BB962C8B-B14F-4D97-AF65-F5344CB8AC3E}">
        <p14:creationId xmlns:p14="http://schemas.microsoft.com/office/powerpoint/2010/main" val="5924474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Android</a:t>
            </a:r>
            <a:r>
              <a:rPr lang="en-US" baseline="0" dirty="0" smtClean="0"/>
              <a:t> is all open-source software. </a:t>
            </a:r>
            <a:r>
              <a:rPr lang="en-US" dirty="0" smtClean="0"/>
              <a:t>The best part about open-source software? It’s FREE!</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a:t>
            </a:fld>
            <a:endParaRPr lang="en-US"/>
          </a:p>
        </p:txBody>
      </p:sp>
    </p:spTree>
    <p:extLst>
      <p:ext uri="{BB962C8B-B14F-4D97-AF65-F5344CB8AC3E}">
        <p14:creationId xmlns:p14="http://schemas.microsoft.com/office/powerpoint/2010/main" val="324443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Notice that there is a warning sign!</a:t>
            </a:r>
            <a:r>
              <a:rPr lang="en-US" baseline="0" smtClean="0"/>
              <a:t> Android is trying to tell us that we’re not done setting up the button yet.</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13</a:t>
            </a:fld>
            <a:endParaRPr lang="en-US"/>
          </a:p>
        </p:txBody>
      </p:sp>
    </p:spTree>
    <p:extLst>
      <p:ext uri="{BB962C8B-B14F-4D97-AF65-F5344CB8AC3E}">
        <p14:creationId xmlns:p14="http://schemas.microsoft.com/office/powerpoint/2010/main" val="109282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finish setting up the button we need to</a:t>
            </a:r>
            <a:r>
              <a:rPr lang="en-US" baseline="0" dirty="0" smtClean="0"/>
              <a:t> work with the actual XML code – switch to the </a:t>
            </a:r>
            <a:r>
              <a:rPr lang="en-US" baseline="0" dirty="0" err="1" smtClean="0"/>
              <a:t>activity_main.xml</a:t>
            </a:r>
            <a:r>
              <a:rPr lang="en-US" baseline="0" dirty="0" smtClean="0"/>
              <a:t> code by clicking on the “</a:t>
            </a:r>
            <a:r>
              <a:rPr lang="en-US" baseline="0" dirty="0" err="1" smtClean="0"/>
              <a:t>activity_main.xml</a:t>
            </a:r>
            <a:r>
              <a:rPr lang="en-US" baseline="0" dirty="0" smtClean="0"/>
              <a:t>” tab next to the “Graphical Layout” tab in the bottom left of the screen.</a:t>
            </a:r>
          </a:p>
        </p:txBody>
      </p:sp>
      <p:sp>
        <p:nvSpPr>
          <p:cNvPr id="4" name="Slide Number Placeholder 3"/>
          <p:cNvSpPr>
            <a:spLocks noGrp="1"/>
          </p:cNvSpPr>
          <p:nvPr>
            <p:ph type="sldNum" sz="quarter" idx="10"/>
          </p:nvPr>
        </p:nvSpPr>
        <p:spPr/>
        <p:txBody>
          <a:bodyPr/>
          <a:lstStyle/>
          <a:p>
            <a:fld id="{0FB1C405-DFBC-AC4C-89AB-1BA043A7B4B7}" type="slidenum">
              <a:rPr lang="en-US" smtClean="0"/>
              <a:t>14</a:t>
            </a:fld>
            <a:endParaRPr lang="en-US"/>
          </a:p>
        </p:txBody>
      </p:sp>
    </p:spTree>
    <p:extLst>
      <p:ext uri="{BB962C8B-B14F-4D97-AF65-F5344CB8AC3E}">
        <p14:creationId xmlns:p14="http://schemas.microsoft.com/office/powerpoint/2010/main" val="81931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make the button square, we will need to change its width and height.  Since all sides of a square are the same length, we will need to set the width and the height to the same value.  All other tiles have a width of </a:t>
            </a:r>
            <a:r>
              <a:rPr lang="en-US" b="1" baseline="0" dirty="0" smtClean="0"/>
              <a:t>90dp</a:t>
            </a:r>
            <a:r>
              <a:rPr lang="en-US" b="0" baseline="0" dirty="0" smtClean="0"/>
              <a:t> and a height of </a:t>
            </a:r>
            <a:r>
              <a:rPr lang="en-US" b="1" baseline="0" dirty="0" smtClean="0"/>
              <a:t>90dp</a:t>
            </a:r>
            <a:r>
              <a:rPr lang="en-US" b="0" baseline="0" dirty="0" smtClean="0"/>
              <a:t>. We will give this last button the same dimensions.</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17</a:t>
            </a:fld>
            <a:endParaRPr lang="en-US"/>
          </a:p>
        </p:txBody>
      </p:sp>
    </p:spTree>
    <p:extLst>
      <p:ext uri="{BB962C8B-B14F-4D97-AF65-F5344CB8AC3E}">
        <p14:creationId xmlns:p14="http://schemas.microsoft.com/office/powerpoint/2010/main" val="119819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delete the text</a:t>
            </a:r>
            <a:r>
              <a:rPr lang="en-US" baseline="0" dirty="0" smtClean="0"/>
              <a:t> between the parentheses (“Button”) and change it to “8” instead. Easy, right? </a:t>
            </a:r>
            <a:r>
              <a:rPr lang="en-US" baseline="0" dirty="0" err="1" smtClean="0"/>
              <a:t>Rmemeber</a:t>
            </a:r>
            <a:r>
              <a:rPr lang="en-US" baseline="0" dirty="0" smtClean="0"/>
              <a:t> quotation marks</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18</a:t>
            </a:fld>
            <a:endParaRPr lang="en-US"/>
          </a:p>
        </p:txBody>
      </p:sp>
    </p:spTree>
    <p:extLst>
      <p:ext uri="{BB962C8B-B14F-4D97-AF65-F5344CB8AC3E}">
        <p14:creationId xmlns:p14="http://schemas.microsoft.com/office/powerpoint/2010/main" val="283640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students will get “lucky” and have these alignments</a:t>
            </a:r>
            <a:r>
              <a:rPr lang="en-US" baseline="0" dirty="0" smtClean="0"/>
              <a:t> by default. It all depends on where you put your button in the screen when you drag it in. (see the notes for the “Drag a button into your app!” slide.  If not, these are easy to change.</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19</a:t>
            </a:fld>
            <a:endParaRPr lang="en-US"/>
          </a:p>
        </p:txBody>
      </p:sp>
    </p:spTree>
    <p:extLst>
      <p:ext uri="{BB962C8B-B14F-4D97-AF65-F5344CB8AC3E}">
        <p14:creationId xmlns:p14="http://schemas.microsoft.com/office/powerpoint/2010/main" val="333650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save icon will become inactive once you have saved your program. The asterisk next to the “</a:t>
            </a:r>
            <a:r>
              <a:rPr lang="en-US" dirty="0" err="1" smtClean="0"/>
              <a:t>activity_main.xml</a:t>
            </a:r>
            <a:r>
              <a:rPr lang="en-US" dirty="0" smtClean="0"/>
              <a:t>” tab will also</a:t>
            </a:r>
            <a:r>
              <a:rPr lang="en-US" baseline="0" dirty="0" smtClean="0"/>
              <a:t> go away, indicating that there are no new changes in the file since it was saved last.</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21</a:t>
            </a:fld>
            <a:endParaRPr lang="en-US"/>
          </a:p>
        </p:txBody>
      </p:sp>
    </p:spTree>
    <p:extLst>
      <p:ext uri="{BB962C8B-B14F-4D97-AF65-F5344CB8AC3E}">
        <p14:creationId xmlns:p14="http://schemas.microsoft.com/office/powerpoint/2010/main" val="2001776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update</a:t>
            </a:r>
            <a:r>
              <a:rPr lang="en-US" baseline="0" dirty="0" smtClean="0"/>
              <a:t> the changes in the project, you must save your code after changing a file.  Just click the save icon in the top left or press ‘ctrl-S’.</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22</a:t>
            </a:fld>
            <a:endParaRPr lang="en-US"/>
          </a:p>
        </p:txBody>
      </p:sp>
    </p:spTree>
    <p:extLst>
      <p:ext uri="{BB962C8B-B14F-4D97-AF65-F5344CB8AC3E}">
        <p14:creationId xmlns:p14="http://schemas.microsoft.com/office/powerpoint/2010/main" val="77728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Deleting the “//” uncomments the line and effectivel</a:t>
            </a:r>
            <a:r>
              <a:rPr lang="en-US" baseline="0" dirty="0" smtClean="0"/>
              <a:t>y adds button8 to the list of other buttons in the app.</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24</a:t>
            </a:fld>
            <a:endParaRPr lang="en-US"/>
          </a:p>
        </p:txBody>
      </p:sp>
    </p:spTree>
    <p:extLst>
      <p:ext uri="{BB962C8B-B14F-4D97-AF65-F5344CB8AC3E}">
        <p14:creationId xmlns:p14="http://schemas.microsoft.com/office/powerpoint/2010/main" val="2120682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will chose between one of three actions that can be executed when each button is clicked. Some of these actually exist, some don’t. The right answer should be fairly obvious with a little coaxing.</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26</a:t>
            </a:fld>
            <a:endParaRPr lang="en-US"/>
          </a:p>
        </p:txBody>
      </p:sp>
    </p:spTree>
    <p:extLst>
      <p:ext uri="{BB962C8B-B14F-4D97-AF65-F5344CB8AC3E}">
        <p14:creationId xmlns:p14="http://schemas.microsoft.com/office/powerpoint/2010/main" val="2793150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27</a:t>
            </a:fld>
            <a:endParaRPr lang="en-US"/>
          </a:p>
        </p:txBody>
      </p:sp>
    </p:spTree>
    <p:extLst>
      <p:ext uri="{BB962C8B-B14F-4D97-AF65-F5344CB8AC3E}">
        <p14:creationId xmlns:p14="http://schemas.microsoft.com/office/powerpoint/2010/main" val="312144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want to transform the slider puzzle</a:t>
            </a:r>
            <a:r>
              <a:rPr lang="en-US" baseline="0" smtClean="0"/>
              <a:t> we can hold in our hand… into an app we can use on our mobile phone!</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4</a:t>
            </a:fld>
            <a:endParaRPr lang="en-US"/>
          </a:p>
        </p:txBody>
      </p:sp>
    </p:spTree>
    <p:extLst>
      <p:ext uri="{BB962C8B-B14F-4D97-AF65-F5344CB8AC3E}">
        <p14:creationId xmlns:p14="http://schemas.microsoft.com/office/powerpoint/2010/main" val="3756159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IMPORTANT:</a:t>
            </a:r>
            <a:r>
              <a:rPr lang="en-US" b="1" baseline="0" dirty="0" smtClean="0"/>
              <a:t> </a:t>
            </a:r>
            <a:r>
              <a:rPr lang="en-US" dirty="0" smtClean="0"/>
              <a:t>There’s a little</a:t>
            </a:r>
            <a:r>
              <a:rPr lang="en-US" baseline="0" dirty="0" smtClean="0"/>
              <a:t> quirk with the Eclipse development environment – you need to be actively working with a </a:t>
            </a:r>
            <a:r>
              <a:rPr lang="en-US" b="1" baseline="0" dirty="0" smtClean="0"/>
              <a:t>.java</a:t>
            </a:r>
            <a:r>
              <a:rPr lang="en-US" b="0" baseline="0" dirty="0" smtClean="0"/>
              <a:t> file to run the app … no idea why.</a:t>
            </a:r>
          </a:p>
          <a:p>
            <a:r>
              <a:rPr lang="en-US" b="0" baseline="0" dirty="0" smtClean="0"/>
              <a:t>If you don</a:t>
            </a:r>
            <a:r>
              <a:rPr lang="fr-FR" b="0" baseline="0" dirty="0" smtClean="0"/>
              <a:t>’</a:t>
            </a:r>
            <a:r>
              <a:rPr lang="en-US" b="0" baseline="0" dirty="0" smtClean="0"/>
              <a:t>t have a physical device, Android will try to open an emulator – this is miserably slow and really frustrating to work with – </a:t>
            </a:r>
            <a:r>
              <a:rPr lang="en-US" b="1" baseline="0" dirty="0" smtClean="0"/>
              <a:t>just don</a:t>
            </a:r>
            <a:r>
              <a:rPr lang="fr-FR" b="1" baseline="0" dirty="0" smtClean="0"/>
              <a:t>’</a:t>
            </a:r>
            <a:r>
              <a:rPr lang="en-US" b="1" baseline="0" dirty="0" smtClean="0"/>
              <a:t>t use it!</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29</a:t>
            </a:fld>
            <a:endParaRPr lang="en-US"/>
          </a:p>
        </p:txBody>
      </p:sp>
    </p:spTree>
    <p:extLst>
      <p:ext uri="{BB962C8B-B14F-4D97-AF65-F5344CB8AC3E}">
        <p14:creationId xmlns:p14="http://schemas.microsoft.com/office/powerpoint/2010/main" val="2548227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make sure you’re actively looking at a </a:t>
            </a:r>
            <a:r>
              <a:rPr lang="en-US" b="1" baseline="0" dirty="0" smtClean="0"/>
              <a:t>.java</a:t>
            </a:r>
            <a:r>
              <a:rPr lang="en-US" b="0" baseline="0" dirty="0" smtClean="0"/>
              <a:t> file to run the app on the phone.</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39</a:t>
            </a:fld>
            <a:endParaRPr lang="en-US"/>
          </a:p>
        </p:txBody>
      </p:sp>
    </p:spTree>
    <p:extLst>
      <p:ext uri="{BB962C8B-B14F-4D97-AF65-F5344CB8AC3E}">
        <p14:creationId xmlns:p14="http://schemas.microsoft.com/office/powerpoint/2010/main" val="45382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41</a:t>
            </a:fld>
            <a:endParaRPr lang="en-US"/>
          </a:p>
        </p:txBody>
      </p:sp>
    </p:spTree>
    <p:extLst>
      <p:ext uri="{BB962C8B-B14F-4D97-AF65-F5344CB8AC3E}">
        <p14:creationId xmlns:p14="http://schemas.microsoft.com/office/powerpoint/2010/main" val="492067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42</a:t>
            </a:fld>
            <a:endParaRPr lang="en-US"/>
          </a:p>
        </p:txBody>
      </p:sp>
    </p:spTree>
    <p:extLst>
      <p:ext uri="{BB962C8B-B14F-4D97-AF65-F5344CB8AC3E}">
        <p14:creationId xmlns:p14="http://schemas.microsoft.com/office/powerpoint/2010/main" val="325402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There</a:t>
            </a:r>
            <a:r>
              <a:rPr lang="en-US" baseline="0" smtClean="0"/>
              <a:t> is special software that you have to use to develop apps. Android relies on two programming languages – Java and XML.</a:t>
            </a:r>
            <a:endParaRPr lang="en-US" baseline="0" dirty="0" smtClean="0"/>
          </a:p>
        </p:txBody>
      </p:sp>
      <p:sp>
        <p:nvSpPr>
          <p:cNvPr id="4" name="Slide Number Placeholder 3"/>
          <p:cNvSpPr>
            <a:spLocks noGrp="1"/>
          </p:cNvSpPr>
          <p:nvPr>
            <p:ph type="sldNum" sz="quarter" idx="10"/>
          </p:nvPr>
        </p:nvSpPr>
        <p:spPr/>
        <p:txBody>
          <a:bodyPr/>
          <a:lstStyle/>
          <a:p>
            <a:fld id="{0FB1C405-DFBC-AC4C-89AB-1BA043A7B4B7}" type="slidenum">
              <a:rPr lang="en-US" smtClean="0"/>
              <a:t>5</a:t>
            </a:fld>
            <a:endParaRPr lang="en-US"/>
          </a:p>
        </p:txBody>
      </p:sp>
    </p:spTree>
    <p:extLst>
      <p:ext uri="{BB962C8B-B14F-4D97-AF65-F5344CB8AC3E}">
        <p14:creationId xmlns:p14="http://schemas.microsoft.com/office/powerpoint/2010/main" val="47683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Importance of teamwork in app development – no professional</a:t>
            </a:r>
            <a:r>
              <a:rPr lang="en-US" baseline="0" smtClean="0"/>
              <a:t> app</a:t>
            </a:r>
            <a:r>
              <a:rPr lang="en-US" smtClean="0"/>
              <a:t> out there gets developed alone!</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6</a:t>
            </a:fld>
            <a:endParaRPr lang="en-US"/>
          </a:p>
        </p:txBody>
      </p:sp>
    </p:spTree>
    <p:extLst>
      <p:ext uri="{BB962C8B-B14F-4D97-AF65-F5344CB8AC3E}">
        <p14:creationId xmlns:p14="http://schemas.microsoft.com/office/powerpoint/2010/main" val="14694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Interface</a:t>
            </a:r>
            <a:r>
              <a:rPr lang="en-US" baseline="0" smtClean="0"/>
              <a:t> – smooth, sleek, visually appealing; looks fast! But…</a:t>
            </a:r>
          </a:p>
          <a:p>
            <a:r>
              <a:rPr lang="en-US" baseline="0" smtClean="0"/>
              <a:t>Back End – the engine, the raw power that drives the beautiful interface of the app!</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7</a:t>
            </a:fld>
            <a:endParaRPr lang="en-US"/>
          </a:p>
        </p:txBody>
      </p:sp>
    </p:spTree>
    <p:extLst>
      <p:ext uri="{BB962C8B-B14F-4D97-AF65-F5344CB8AC3E}">
        <p14:creationId xmlns:p14="http://schemas.microsoft.com/office/powerpoint/2010/main" val="1239332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start</a:t>
            </a:r>
            <a:r>
              <a:rPr lang="en-US" baseline="0" smtClean="0"/>
              <a:t> with the interface almost complete – just need to add the last button.</a:t>
            </a:r>
          </a:p>
          <a:p>
            <a:r>
              <a:rPr lang="en-US" baseline="0" smtClean="0"/>
              <a:t>This part of the tutorial will be an example of how you can add elements to your screen.</a:t>
            </a:r>
          </a:p>
          <a:p>
            <a:r>
              <a:rPr lang="en-US" baseline="0" smtClean="0"/>
              <a:t>The method used here can be extended to other elements in a similar way!</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9</a:t>
            </a:fld>
            <a:endParaRPr lang="en-US"/>
          </a:p>
        </p:txBody>
      </p:sp>
    </p:spTree>
    <p:extLst>
      <p:ext uri="{BB962C8B-B14F-4D97-AF65-F5344CB8AC3E}">
        <p14:creationId xmlns:p14="http://schemas.microsoft.com/office/powerpoint/2010/main" val="163813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10</a:t>
            </a:fld>
            <a:endParaRPr lang="en-US"/>
          </a:p>
        </p:txBody>
      </p:sp>
    </p:spTree>
    <p:extLst>
      <p:ext uri="{BB962C8B-B14F-4D97-AF65-F5344CB8AC3E}">
        <p14:creationId xmlns:p14="http://schemas.microsoft.com/office/powerpoint/2010/main" val="3459850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Click on the activity_main</a:t>
            </a:r>
            <a:r>
              <a:rPr lang="en-US" baseline="0" smtClean="0"/>
              <a:t>.xm tab at the top-left. Then click on the “Graphical Layout” tab to get to the Graphical Layout Tool.</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11</a:t>
            </a:fld>
            <a:endParaRPr lang="en-US"/>
          </a:p>
        </p:txBody>
      </p:sp>
    </p:spTree>
    <p:extLst>
      <p:ext uri="{BB962C8B-B14F-4D97-AF65-F5344CB8AC3E}">
        <p14:creationId xmlns:p14="http://schemas.microsoft.com/office/powerpoint/2010/main" val="245321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Drag the</a:t>
            </a:r>
            <a:r>
              <a:rPr lang="en-US" baseline="0" smtClean="0"/>
              <a:t> last button (button 8) into its place on the screen. </a:t>
            </a:r>
            <a:r>
              <a:rPr lang="en-US" b="1" baseline="0" smtClean="0"/>
              <a:t>Try to get it as close to its actual position as possible.</a:t>
            </a:r>
            <a:endParaRPr lang="en-US" b="0" baseline="0" smtClean="0"/>
          </a:p>
          <a:p>
            <a:r>
              <a:rPr lang="en-US" b="0" baseline="0" smtClean="0"/>
              <a:t>Look for a dashed, vertical green line in the center of the screen to tell you that your button is centered.</a:t>
            </a:r>
          </a:p>
          <a:p>
            <a:r>
              <a:rPr lang="en-US" b="0" baseline="0" smtClean="0"/>
              <a:t>Also look for a solid green line and an arrow between the bottom of your button and button7.  This will align their bottoms.</a:t>
            </a:r>
          </a:p>
          <a:p>
            <a:r>
              <a:rPr lang="en-US" b="0" baseline="0" smtClean="0"/>
              <a:t>Button 9 is already present but it is invisible and will not be noticeable to any of the students.</a:t>
            </a:r>
            <a:endParaRPr lang="en-US" dirty="0"/>
          </a:p>
        </p:txBody>
      </p:sp>
      <p:sp>
        <p:nvSpPr>
          <p:cNvPr id="4" name="Slide Number Placeholder 3"/>
          <p:cNvSpPr>
            <a:spLocks noGrp="1"/>
          </p:cNvSpPr>
          <p:nvPr>
            <p:ph type="sldNum" sz="quarter" idx="10"/>
          </p:nvPr>
        </p:nvSpPr>
        <p:spPr/>
        <p:txBody>
          <a:bodyPr/>
          <a:lstStyle/>
          <a:p>
            <a:fld id="{0FB1C405-DFBC-AC4C-89AB-1BA043A7B4B7}" type="slidenum">
              <a:rPr lang="en-US" smtClean="0"/>
              <a:t>12</a:t>
            </a:fld>
            <a:endParaRPr lang="en-US"/>
          </a:p>
        </p:txBody>
      </p:sp>
    </p:spTree>
    <p:extLst>
      <p:ext uri="{BB962C8B-B14F-4D97-AF65-F5344CB8AC3E}">
        <p14:creationId xmlns:p14="http://schemas.microsoft.com/office/powerpoint/2010/main" val="72573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D140825E-4A15-4D39-8176-1F07E904CB30}" type="datetimeFigureOut">
              <a:rPr lang="en-US" smtClean="0"/>
              <a:t>3/24/14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40825E-4A15-4D39-8176-1F07E904CB30}"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140825E-4A15-4D39-8176-1F07E904CB30}" type="datetimeFigureOut">
              <a:rPr lang="en-US" smtClean="0"/>
              <a:t>3/24/14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4AAA4-6363-4581-962D-1ACCC2D600C5}" type="slidenum">
              <a:rPr lang="en-US" smtClean="0"/>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D140825E-4A15-4D39-8176-1F07E904CB30}"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140825E-4A15-4D39-8176-1F07E904CB30}" type="datetimeFigureOut">
              <a:rPr lang="en-US" smtClean="0"/>
              <a:t>3/24/14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D140825E-4A15-4D39-8176-1F07E904CB30}" type="datetimeFigureOut">
              <a:rPr lang="en-US" smtClean="0"/>
              <a:t>3/24/14</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93E4AAA4-6363-4581-962D-1ACCC2D600C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Slider Puzzle</a:t>
            </a:r>
            <a:endParaRPr lang="en-US" dirty="0"/>
          </a:p>
        </p:txBody>
      </p:sp>
      <p:sp>
        <p:nvSpPr>
          <p:cNvPr id="3" name="Subtitle 2"/>
          <p:cNvSpPr>
            <a:spLocks noGrp="1"/>
          </p:cNvSpPr>
          <p:nvPr>
            <p:ph type="subTitle" idx="1"/>
          </p:nvPr>
        </p:nvSpPr>
        <p:spPr/>
        <p:txBody>
          <a:bodyPr>
            <a:normAutofit lnSpcReduction="10000"/>
          </a:bodyPr>
          <a:lstStyle/>
          <a:p>
            <a:r>
              <a:rPr lang="en-US" sz="2400" dirty="0" smtClean="0"/>
              <a:t>Android Development </a:t>
            </a:r>
            <a:r>
              <a:rPr lang="en-US" sz="2400" dirty="0" smtClean="0"/>
              <a:t>Tutorial</a:t>
            </a:r>
            <a:br>
              <a:rPr lang="en-US" sz="2400" dirty="0" smtClean="0"/>
            </a:br>
            <a:endParaRPr lang="en-US" sz="2400" dirty="0" smtClean="0"/>
          </a:p>
          <a:p>
            <a:r>
              <a:rPr lang="en-US" sz="2000" dirty="0" smtClean="0"/>
              <a:t>Carlton </a:t>
            </a:r>
            <a:r>
              <a:rPr lang="en-US" sz="2000" dirty="0" smtClean="0"/>
              <a:t>Duffett</a:t>
            </a:r>
            <a:r>
              <a:rPr lang="en-US" dirty="0"/>
              <a:t/>
            </a:r>
            <a:br>
              <a:rPr lang="en-US" dirty="0"/>
            </a:br>
            <a:r>
              <a:rPr lang="en-US" dirty="0" smtClean="0"/>
              <a:t>Boston University</a:t>
            </a:r>
            <a:br>
              <a:rPr lang="en-US" dirty="0" smtClean="0"/>
            </a:br>
            <a:r>
              <a:rPr lang="en-US" dirty="0" smtClean="0"/>
              <a:t>Computer Engineering 2016</a:t>
            </a:r>
          </a:p>
        </p:txBody>
      </p:sp>
      <p:pic>
        <p:nvPicPr>
          <p:cNvPr id="5" name="Picture 4" descr="ic_st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86" y="2057694"/>
            <a:ext cx="3446681" cy="34466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6730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Button to the App:</a:t>
            </a:r>
            <a:endParaRPr lang="en-US" dirty="0"/>
          </a:p>
        </p:txBody>
      </p:sp>
      <p:sp>
        <p:nvSpPr>
          <p:cNvPr id="3" name="Content Placeholder 2"/>
          <p:cNvSpPr>
            <a:spLocks noGrp="1"/>
          </p:cNvSpPr>
          <p:nvPr>
            <p:ph idx="1"/>
          </p:nvPr>
        </p:nvSpPr>
        <p:spPr/>
        <p:txBody>
          <a:bodyPr/>
          <a:lstStyle/>
          <a:p>
            <a:r>
              <a:rPr lang="en-US" dirty="0" smtClean="0"/>
              <a:t>Using the Graphical Layout Tool</a:t>
            </a:r>
          </a:p>
          <a:p>
            <a:pPr lvl="1"/>
            <a:r>
              <a:rPr lang="en-US" dirty="0" smtClean="0"/>
              <a:t>Visual tool to add elements to the screen</a:t>
            </a:r>
          </a:p>
          <a:p>
            <a:pPr lvl="1"/>
            <a:r>
              <a:rPr lang="en-US" dirty="0" smtClean="0"/>
              <a:t>Automatically adds the code to the </a:t>
            </a:r>
            <a:r>
              <a:rPr lang="en-US" dirty="0" err="1" smtClean="0"/>
              <a:t>activity_main.xml</a:t>
            </a:r>
            <a:r>
              <a:rPr lang="en-US" dirty="0" smtClean="0"/>
              <a:t> file</a:t>
            </a:r>
          </a:p>
          <a:p>
            <a:r>
              <a:rPr lang="en-US" dirty="0" err="1" smtClean="0"/>
              <a:t>activity_main.xml</a:t>
            </a:r>
            <a:endParaRPr lang="en-US" dirty="0" smtClean="0"/>
          </a:p>
          <a:p>
            <a:pPr lvl="1"/>
            <a:r>
              <a:rPr lang="en-US" dirty="0" smtClean="0"/>
              <a:t>Code that defines the layout of the “Main </a:t>
            </a:r>
            <a:r>
              <a:rPr lang="en-US" dirty="0"/>
              <a:t>A</a:t>
            </a:r>
            <a:r>
              <a:rPr lang="en-US" dirty="0" smtClean="0"/>
              <a:t>ctivity”</a:t>
            </a:r>
          </a:p>
          <a:p>
            <a:pPr lvl="1"/>
            <a:r>
              <a:rPr lang="en-US" dirty="0" smtClean="0"/>
              <a:t>Main Activity is the first screen the user interacts with</a:t>
            </a:r>
          </a:p>
          <a:p>
            <a:pPr lvl="1"/>
            <a:r>
              <a:rPr lang="en-US" dirty="0" smtClean="0"/>
              <a:t>Every Android app has a Main Activity that it brings up when the user first starts the app!</a:t>
            </a:r>
            <a:endParaRPr lang="en-US" dirty="0"/>
          </a:p>
        </p:txBody>
      </p:sp>
    </p:spTree>
    <p:extLst>
      <p:ext uri="{BB962C8B-B14F-4D97-AF65-F5344CB8AC3E}">
        <p14:creationId xmlns:p14="http://schemas.microsoft.com/office/powerpoint/2010/main" val="19448451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ddbuttonbefore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14" y="761651"/>
            <a:ext cx="8595742" cy="5407314"/>
          </a:xfrm>
          <a:prstGeom prst="rect">
            <a:avLst/>
          </a:prstGeom>
        </p:spPr>
      </p:pic>
      <p:sp>
        <p:nvSpPr>
          <p:cNvPr id="8" name="Donut 7"/>
          <p:cNvSpPr/>
          <p:nvPr/>
        </p:nvSpPr>
        <p:spPr>
          <a:xfrm>
            <a:off x="282214" y="505605"/>
            <a:ext cx="1563931"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9" name="Donut 8"/>
          <p:cNvSpPr/>
          <p:nvPr/>
        </p:nvSpPr>
        <p:spPr>
          <a:xfrm>
            <a:off x="458598" y="5373061"/>
            <a:ext cx="1093574" cy="998993"/>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10" name="TextBox 9"/>
          <p:cNvSpPr txBox="1"/>
          <p:nvPr/>
        </p:nvSpPr>
        <p:spPr>
          <a:xfrm>
            <a:off x="4609481" y="1774135"/>
            <a:ext cx="2047781"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err="1">
                <a:solidFill>
                  <a:schemeClr val="bg1"/>
                </a:solidFill>
              </a:rPr>
              <a:t>a</a:t>
            </a:r>
            <a:r>
              <a:rPr lang="en-US" dirty="0" err="1" smtClean="0">
                <a:solidFill>
                  <a:schemeClr val="bg1"/>
                </a:solidFill>
              </a:rPr>
              <a:t>ctivity_main.xml</a:t>
            </a:r>
            <a:endParaRPr lang="en-US" dirty="0">
              <a:solidFill>
                <a:schemeClr val="bg1"/>
              </a:solidFill>
            </a:endParaRPr>
          </a:p>
        </p:txBody>
      </p:sp>
      <p:cxnSp>
        <p:nvCxnSpPr>
          <p:cNvPr id="12" name="Straight Arrow Connector 11"/>
          <p:cNvCxnSpPr>
            <a:stCxn id="10" idx="1"/>
          </p:cNvCxnSpPr>
          <p:nvPr/>
        </p:nvCxnSpPr>
        <p:spPr>
          <a:xfrm flipH="1" flipV="1">
            <a:off x="2057804" y="1288581"/>
            <a:ext cx="2551677" cy="670220"/>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2738477" y="5003729"/>
            <a:ext cx="1941557"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Graphical Layout</a:t>
            </a:r>
            <a:endParaRPr lang="en-US" dirty="0"/>
          </a:p>
        </p:txBody>
      </p:sp>
      <p:cxnSp>
        <p:nvCxnSpPr>
          <p:cNvPr id="15" name="Straight Arrow Connector 14"/>
          <p:cNvCxnSpPr>
            <a:stCxn id="13" idx="1"/>
          </p:cNvCxnSpPr>
          <p:nvPr/>
        </p:nvCxnSpPr>
        <p:spPr>
          <a:xfrm flipH="1">
            <a:off x="1669761" y="5188395"/>
            <a:ext cx="1068716" cy="420291"/>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3728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437415"/>
            <a:ext cx="7583487" cy="614067"/>
          </a:xfrm>
        </p:spPr>
        <p:txBody>
          <a:bodyPr/>
          <a:lstStyle/>
          <a:p>
            <a:r>
              <a:rPr lang="en-US" dirty="0" smtClean="0"/>
              <a:t>Drag a button into your app!</a:t>
            </a: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50456" b="27141"/>
          <a:stretch/>
        </p:blipFill>
        <p:spPr>
          <a:xfrm>
            <a:off x="1372439" y="1240743"/>
            <a:ext cx="5824227" cy="5387952"/>
          </a:xfrm>
          <a:prstGeom prst="rect">
            <a:avLst/>
          </a:prstGeom>
        </p:spPr>
      </p:pic>
      <p:pic>
        <p:nvPicPr>
          <p:cNvPr id="5" name="Picture 4" descr="newbuttonim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033" y="2438617"/>
            <a:ext cx="398538" cy="235035"/>
          </a:xfrm>
          <a:prstGeom prst="rect">
            <a:avLst/>
          </a:prstGeom>
        </p:spPr>
      </p:pic>
      <p:sp>
        <p:nvSpPr>
          <p:cNvPr id="6" name="Donut 5"/>
          <p:cNvSpPr/>
          <p:nvPr/>
        </p:nvSpPr>
        <p:spPr>
          <a:xfrm>
            <a:off x="2610474" y="2033717"/>
            <a:ext cx="1093574" cy="998993"/>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39752412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2.54381E-6 -5.2339E-6 L 0.18636 0.33464 " pathEditMode="relative" ptsTypes="AA">
                                      <p:cBhvr>
                                        <p:cTn id="14"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have a button, but…</a:t>
            </a:r>
            <a:endParaRPr lang="en-US" dirty="0"/>
          </a:p>
        </p:txBody>
      </p:sp>
      <p:pic>
        <p:nvPicPr>
          <p:cNvPr id="4" name="Picture 3" descr="addbuttonafterimg.png"/>
          <p:cNvPicPr>
            <a:picLocks noChangeAspect="1"/>
          </p:cNvPicPr>
          <p:nvPr/>
        </p:nvPicPr>
        <p:blipFill rotWithShape="1">
          <a:blip r:embed="rId3">
            <a:extLst>
              <a:ext uri="{28A0092B-C50C-407E-A947-70E740481C1C}">
                <a14:useLocalDpi xmlns:a14="http://schemas.microsoft.com/office/drawing/2010/main" val="0"/>
              </a:ext>
            </a:extLst>
          </a:blip>
          <a:srcRect r="44961" b="18121"/>
          <a:stretch/>
        </p:blipFill>
        <p:spPr>
          <a:xfrm>
            <a:off x="917192" y="1674892"/>
            <a:ext cx="5032801" cy="4709838"/>
          </a:xfrm>
          <a:prstGeom prst="rect">
            <a:avLst/>
          </a:prstGeom>
        </p:spPr>
      </p:pic>
      <p:pic>
        <p:nvPicPr>
          <p:cNvPr id="6" name="Picture 5"/>
          <p:cNvPicPr>
            <a:picLocks noChangeAspect="1"/>
          </p:cNvPicPr>
          <p:nvPr/>
        </p:nvPicPr>
        <p:blipFill>
          <a:blip r:embed="rId4"/>
          <a:stretch>
            <a:fillRect/>
          </a:stretch>
        </p:blipFill>
        <p:spPr>
          <a:xfrm>
            <a:off x="6640956" y="1852572"/>
            <a:ext cx="1437396" cy="1149917"/>
          </a:xfrm>
          <a:prstGeom prst="rect">
            <a:avLst/>
          </a:prstGeom>
        </p:spPr>
      </p:pic>
      <p:cxnSp>
        <p:nvCxnSpPr>
          <p:cNvPr id="8" name="Straight Arrow Connector 7"/>
          <p:cNvCxnSpPr/>
          <p:nvPr/>
        </p:nvCxnSpPr>
        <p:spPr>
          <a:xfrm flipH="1">
            <a:off x="3915707" y="3002489"/>
            <a:ext cx="2725249" cy="159498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TextBox 8"/>
          <p:cNvSpPr txBox="1"/>
          <p:nvPr/>
        </p:nvSpPr>
        <p:spPr>
          <a:xfrm>
            <a:off x="6358876" y="3680332"/>
            <a:ext cx="2004074" cy="1077218"/>
          </a:xfrm>
          <a:prstGeom prst="rect">
            <a:avLst/>
          </a:prstGeom>
          <a:noFill/>
        </p:spPr>
        <p:txBody>
          <a:bodyPr wrap="none" rtlCol="0">
            <a:spAutoFit/>
          </a:bodyPr>
          <a:lstStyle/>
          <a:p>
            <a:pPr algn="ctr"/>
            <a:r>
              <a:rPr lang="en-US" sz="3200" dirty="0" smtClean="0">
                <a:solidFill>
                  <a:srgbClr val="FFFFFF"/>
                </a:solidFill>
              </a:rPr>
              <a:t>We’re not</a:t>
            </a:r>
          </a:p>
          <a:p>
            <a:pPr algn="ctr"/>
            <a:r>
              <a:rPr lang="en-US" sz="3200" dirty="0" smtClean="0">
                <a:solidFill>
                  <a:srgbClr val="FFFFFF"/>
                </a:solidFill>
              </a:rPr>
              <a:t>done yet!</a:t>
            </a:r>
            <a:endParaRPr lang="en-US" sz="3200" dirty="0">
              <a:solidFill>
                <a:srgbClr val="FFFFFF"/>
              </a:solidFill>
            </a:endParaRPr>
          </a:p>
        </p:txBody>
      </p:sp>
    </p:spTree>
    <p:extLst>
      <p:ext uri="{BB962C8B-B14F-4D97-AF65-F5344CB8AC3E}">
        <p14:creationId xmlns:p14="http://schemas.microsoft.com/office/powerpoint/2010/main" val="34859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Our Button:</a:t>
            </a:r>
            <a:endParaRPr lang="en-US" dirty="0"/>
          </a:p>
        </p:txBody>
      </p:sp>
      <p:sp>
        <p:nvSpPr>
          <p:cNvPr id="3" name="Content Placeholder 2"/>
          <p:cNvSpPr>
            <a:spLocks noGrp="1"/>
          </p:cNvSpPr>
          <p:nvPr>
            <p:ph idx="1"/>
          </p:nvPr>
        </p:nvSpPr>
        <p:spPr/>
        <p:txBody>
          <a:bodyPr/>
          <a:lstStyle/>
          <a:p>
            <a:r>
              <a:rPr lang="en-US" dirty="0" smtClean="0"/>
              <a:t>Want to make the button look like the other tiles</a:t>
            </a:r>
          </a:p>
          <a:p>
            <a:r>
              <a:rPr lang="en-US" dirty="0" smtClean="0"/>
              <a:t>What do we need to do?</a:t>
            </a:r>
          </a:p>
          <a:p>
            <a:pPr lvl="1"/>
            <a:r>
              <a:rPr lang="en-US" dirty="0" smtClean="0"/>
              <a:t>Make it square!</a:t>
            </a:r>
          </a:p>
          <a:p>
            <a:pPr lvl="1"/>
            <a:r>
              <a:rPr lang="en-US" dirty="0" smtClean="0"/>
              <a:t>Add the number 8 to it!</a:t>
            </a:r>
          </a:p>
          <a:p>
            <a:pPr lvl="1"/>
            <a:r>
              <a:rPr lang="en-US" dirty="0" smtClean="0"/>
              <a:t>Align it with the other tiles!</a:t>
            </a:r>
          </a:p>
          <a:p>
            <a:r>
              <a:rPr lang="en-US" dirty="0" smtClean="0"/>
              <a:t>That’s where the .xml code comes in!</a:t>
            </a:r>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t="80100" r="66213"/>
          <a:stretch/>
        </p:blipFill>
        <p:spPr>
          <a:xfrm>
            <a:off x="1128882" y="4813904"/>
            <a:ext cx="3951118" cy="1463918"/>
          </a:xfrm>
          <a:prstGeom prst="rect">
            <a:avLst/>
          </a:prstGeom>
        </p:spPr>
      </p:pic>
      <p:sp>
        <p:nvSpPr>
          <p:cNvPr id="5" name="Donut 4"/>
          <p:cNvSpPr/>
          <p:nvPr/>
        </p:nvSpPr>
        <p:spPr>
          <a:xfrm>
            <a:off x="2340018" y="5255938"/>
            <a:ext cx="1563931"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cxnSp>
        <p:nvCxnSpPr>
          <p:cNvPr id="7" name="Straight Arrow Connector 6"/>
          <p:cNvCxnSpPr/>
          <p:nvPr/>
        </p:nvCxnSpPr>
        <p:spPr>
          <a:xfrm flipH="1">
            <a:off x="4080333" y="5255938"/>
            <a:ext cx="1857902" cy="388023"/>
          </a:xfrm>
          <a:prstGeom prst="straightConnector1">
            <a:avLst/>
          </a:prstGeom>
          <a:ln w="76200" cmpd="sng">
            <a:tailEnd type="arrow"/>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5938235" y="5071272"/>
            <a:ext cx="243449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Bottom-left of Screen</a:t>
            </a:r>
          </a:p>
        </p:txBody>
      </p:sp>
    </p:spTree>
    <p:extLst>
      <p:ext uri="{BB962C8B-B14F-4D97-AF65-F5344CB8AC3E}">
        <p14:creationId xmlns:p14="http://schemas.microsoft.com/office/powerpoint/2010/main" val="2135714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2" presetClass="entr" presetSubtype="0" fill="hold" grpId="1"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the XML Code:</a:t>
            </a:r>
            <a:endParaRPr lang="en-US" dirty="0"/>
          </a:p>
        </p:txBody>
      </p:sp>
      <p:sp>
        <p:nvSpPr>
          <p:cNvPr id="3" name="Content Placeholder 2"/>
          <p:cNvSpPr>
            <a:spLocks noGrp="1"/>
          </p:cNvSpPr>
          <p:nvPr>
            <p:ph idx="1"/>
          </p:nvPr>
        </p:nvSpPr>
        <p:spPr/>
        <p:txBody>
          <a:bodyPr/>
          <a:lstStyle/>
          <a:p>
            <a:r>
              <a:rPr lang="en-US" dirty="0" smtClean="0"/>
              <a:t>XML is a language that the computer reads.</a:t>
            </a:r>
          </a:p>
          <a:p>
            <a:r>
              <a:rPr lang="en-US" dirty="0" smtClean="0"/>
              <a:t>By reading the XML code, the computer knows where to put your buttons on the screen.</a:t>
            </a:r>
          </a:p>
          <a:p>
            <a:r>
              <a:rPr lang="en-US" dirty="0" smtClean="0"/>
              <a:t>Scroll down to the the button you created…</a:t>
            </a:r>
            <a:endParaRPr lang="en-US" dirty="0"/>
          </a:p>
        </p:txBody>
      </p:sp>
    </p:spTree>
    <p:extLst>
      <p:ext uri="{BB962C8B-B14F-4D97-AF65-F5344CB8AC3E}">
        <p14:creationId xmlns:p14="http://schemas.microsoft.com/office/powerpoint/2010/main" val="2728029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xmllayoutimg.png"/>
          <p:cNvPicPr>
            <a:picLocks noChangeAspect="1"/>
          </p:cNvPicPr>
          <p:nvPr/>
        </p:nvPicPr>
        <p:blipFill rotWithShape="1">
          <a:blip r:embed="rId2">
            <a:extLst>
              <a:ext uri="{28A0092B-C50C-407E-A947-70E740481C1C}">
                <a14:useLocalDpi xmlns:a14="http://schemas.microsoft.com/office/drawing/2010/main" val="0"/>
              </a:ext>
            </a:extLst>
          </a:blip>
          <a:srcRect t="38920"/>
          <a:stretch/>
        </p:blipFill>
        <p:spPr>
          <a:xfrm>
            <a:off x="634555" y="881868"/>
            <a:ext cx="7875531" cy="5247119"/>
          </a:xfrm>
          <a:prstGeom prst="rect">
            <a:avLst/>
          </a:prstGeom>
        </p:spPr>
      </p:pic>
      <p:sp>
        <p:nvSpPr>
          <p:cNvPr id="5" name="Frame 4"/>
          <p:cNvSpPr/>
          <p:nvPr/>
        </p:nvSpPr>
        <p:spPr>
          <a:xfrm>
            <a:off x="1152370" y="2645607"/>
            <a:ext cx="6784875" cy="2951321"/>
          </a:xfrm>
          <a:prstGeom prst="frame">
            <a:avLst>
              <a:gd name="adj1" fmla="val 373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373809" y="1390940"/>
            <a:ext cx="2866515"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smtClean="0"/>
              <a:t>The code for your button</a:t>
            </a:r>
            <a:endParaRPr lang="en-US" dirty="0"/>
          </a:p>
        </p:txBody>
      </p:sp>
      <p:cxnSp>
        <p:nvCxnSpPr>
          <p:cNvPr id="10" name="Straight Arrow Connector 9"/>
          <p:cNvCxnSpPr>
            <a:stCxn id="6" idx="1"/>
          </p:cNvCxnSpPr>
          <p:nvPr/>
        </p:nvCxnSpPr>
        <p:spPr>
          <a:xfrm flipH="1">
            <a:off x="4997525" y="1575606"/>
            <a:ext cx="376284" cy="1070001"/>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0002960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Button Square:</a:t>
            </a:r>
            <a:endParaRPr lang="en-US" dirty="0"/>
          </a:p>
        </p:txBody>
      </p:sp>
      <p:sp>
        <p:nvSpPr>
          <p:cNvPr id="4" name="TextBox 3"/>
          <p:cNvSpPr txBox="1"/>
          <p:nvPr/>
        </p:nvSpPr>
        <p:spPr>
          <a:xfrm>
            <a:off x="881916" y="1841594"/>
            <a:ext cx="7010378" cy="2031325"/>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spAutoFit/>
          </a:bodyPr>
          <a:lstStyle/>
          <a:p>
            <a:r>
              <a:rPr lang="it-IT" b="1" dirty="0">
                <a:solidFill>
                  <a:srgbClr val="008000"/>
                </a:solidFill>
                <a:latin typeface="Courier"/>
                <a:cs typeface="Courier"/>
              </a:rPr>
              <a:t> &lt;Button</a:t>
            </a:r>
          </a:p>
          <a:p>
            <a:r>
              <a:rPr lang="it-IT" b="1" dirty="0">
                <a:latin typeface="Courier"/>
                <a:cs typeface="Courier"/>
              </a:rPr>
              <a:t>        </a:t>
            </a:r>
            <a:r>
              <a:rPr lang="it-IT" b="1" dirty="0" err="1">
                <a:solidFill>
                  <a:srgbClr val="9D009D"/>
                </a:solidFill>
                <a:latin typeface="Courier"/>
                <a:cs typeface="Courier"/>
              </a:rPr>
              <a:t>android:id</a:t>
            </a:r>
            <a:r>
              <a:rPr lang="it-IT" b="1" dirty="0">
                <a:latin typeface="Courier"/>
                <a:cs typeface="Courier"/>
              </a:rPr>
              <a:t>=</a:t>
            </a:r>
            <a:r>
              <a:rPr lang="it-IT" b="1" dirty="0">
                <a:solidFill>
                  <a:srgbClr val="0000FF"/>
                </a:solidFill>
                <a:latin typeface="Courier"/>
                <a:cs typeface="Courier"/>
              </a:rPr>
              <a:t>"@+id/button8"</a:t>
            </a:r>
          </a:p>
          <a:p>
            <a:r>
              <a:rPr lang="it-IT" b="1" dirty="0">
                <a:latin typeface="Courier"/>
                <a:cs typeface="Courier"/>
              </a:rPr>
              <a:t>        </a:t>
            </a:r>
            <a:r>
              <a:rPr lang="it-IT" b="1" dirty="0" err="1">
                <a:solidFill>
                  <a:srgbClr val="9D009D"/>
                </a:solidFill>
                <a:latin typeface="Courier"/>
                <a:cs typeface="Courier"/>
              </a:rPr>
              <a:t>android:layout_width</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wrap_content</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android:layout_height</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wrap_content</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android:layout_alignBottom</a:t>
            </a:r>
            <a:r>
              <a:rPr lang="it-IT" b="1" dirty="0">
                <a:latin typeface="Courier"/>
                <a:cs typeface="Courier"/>
              </a:rPr>
              <a:t>=</a:t>
            </a:r>
            <a:r>
              <a:rPr lang="it-IT" b="1" dirty="0">
                <a:solidFill>
                  <a:srgbClr val="0000FF"/>
                </a:solidFill>
                <a:latin typeface="Courier"/>
                <a:cs typeface="Courier"/>
              </a:rPr>
              <a:t>"@+id/button7"</a:t>
            </a:r>
          </a:p>
          <a:p>
            <a:r>
              <a:rPr lang="it-IT" b="1" dirty="0">
                <a:latin typeface="Courier"/>
                <a:cs typeface="Courier"/>
              </a:rPr>
              <a:t>        </a:t>
            </a:r>
            <a:r>
              <a:rPr lang="it-IT" b="1" dirty="0" err="1">
                <a:solidFill>
                  <a:srgbClr val="9D009D"/>
                </a:solidFill>
                <a:latin typeface="Courier"/>
                <a:cs typeface="Courier"/>
              </a:rPr>
              <a:t>android:layout_centerHorizontal</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true</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android:text</a:t>
            </a:r>
            <a:r>
              <a:rPr lang="it-IT" b="1" dirty="0">
                <a:latin typeface="Courier"/>
                <a:cs typeface="Courier"/>
              </a:rPr>
              <a:t>=</a:t>
            </a:r>
            <a:r>
              <a:rPr lang="it-IT" b="1" dirty="0">
                <a:solidFill>
                  <a:srgbClr val="0000FF"/>
                </a:solidFill>
                <a:latin typeface="Courier"/>
                <a:cs typeface="Courier"/>
              </a:rPr>
              <a:t>"Button" </a:t>
            </a:r>
            <a:r>
              <a:rPr lang="it-IT" b="1" dirty="0">
                <a:solidFill>
                  <a:srgbClr val="008000"/>
                </a:solidFill>
                <a:latin typeface="Courier"/>
                <a:cs typeface="Courier"/>
              </a:rPr>
              <a:t>/&gt;</a:t>
            </a:r>
            <a:endParaRPr lang="en-US" b="1" dirty="0">
              <a:solidFill>
                <a:srgbClr val="008000"/>
              </a:solidFill>
              <a:latin typeface="Courier"/>
              <a:cs typeface="Courier"/>
            </a:endParaRPr>
          </a:p>
        </p:txBody>
      </p:sp>
      <p:sp>
        <p:nvSpPr>
          <p:cNvPr id="5" name="Frame 4"/>
          <p:cNvSpPr/>
          <p:nvPr/>
        </p:nvSpPr>
        <p:spPr>
          <a:xfrm>
            <a:off x="1518982" y="2358959"/>
            <a:ext cx="6089016" cy="881868"/>
          </a:xfrm>
          <a:prstGeom prst="frame">
            <a:avLst>
              <a:gd name="adj1" fmla="val 740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881916" y="4133995"/>
            <a:ext cx="7010378" cy="2031325"/>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spAutoFit/>
          </a:bodyPr>
          <a:lstStyle/>
          <a:p>
            <a:r>
              <a:rPr lang="it-IT" b="1" dirty="0">
                <a:solidFill>
                  <a:srgbClr val="008000"/>
                </a:solidFill>
                <a:latin typeface="Courier"/>
                <a:cs typeface="Courier"/>
              </a:rPr>
              <a:t> &lt;Button</a:t>
            </a:r>
          </a:p>
          <a:p>
            <a:r>
              <a:rPr lang="it-IT" b="1" dirty="0">
                <a:latin typeface="Courier"/>
                <a:cs typeface="Courier"/>
              </a:rPr>
              <a:t>        </a:t>
            </a:r>
            <a:r>
              <a:rPr lang="it-IT" b="1" dirty="0" err="1">
                <a:solidFill>
                  <a:srgbClr val="9D009D"/>
                </a:solidFill>
                <a:latin typeface="Courier"/>
                <a:cs typeface="Courier"/>
              </a:rPr>
              <a:t>android:id</a:t>
            </a:r>
            <a:r>
              <a:rPr lang="it-IT" b="1" dirty="0">
                <a:latin typeface="Courier"/>
                <a:cs typeface="Courier"/>
              </a:rPr>
              <a:t>=</a:t>
            </a:r>
            <a:r>
              <a:rPr lang="it-IT" b="1" dirty="0">
                <a:solidFill>
                  <a:srgbClr val="0000FF"/>
                </a:solidFill>
                <a:latin typeface="Courier"/>
                <a:cs typeface="Courier"/>
              </a:rPr>
              <a:t>"@+id/button8"</a:t>
            </a:r>
          </a:p>
          <a:p>
            <a:r>
              <a:rPr lang="it-IT" b="1" dirty="0">
                <a:latin typeface="Courier"/>
                <a:cs typeface="Courier"/>
              </a:rPr>
              <a:t>        </a:t>
            </a:r>
            <a:r>
              <a:rPr lang="it-IT" b="1" dirty="0" err="1">
                <a:solidFill>
                  <a:srgbClr val="9D009D"/>
                </a:solidFill>
                <a:latin typeface="Courier"/>
                <a:cs typeface="Courier"/>
              </a:rPr>
              <a:t>android:layout_width</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android:layout_height</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android:layout_alignBottom</a:t>
            </a:r>
            <a:r>
              <a:rPr lang="it-IT" b="1" dirty="0">
                <a:latin typeface="Courier"/>
                <a:cs typeface="Courier"/>
              </a:rPr>
              <a:t>=</a:t>
            </a:r>
            <a:r>
              <a:rPr lang="it-IT" b="1" dirty="0">
                <a:solidFill>
                  <a:srgbClr val="0000FF"/>
                </a:solidFill>
                <a:latin typeface="Courier"/>
                <a:cs typeface="Courier"/>
              </a:rPr>
              <a:t>"@+id/button7"</a:t>
            </a:r>
          </a:p>
          <a:p>
            <a:r>
              <a:rPr lang="it-IT" b="1" dirty="0">
                <a:latin typeface="Courier"/>
                <a:cs typeface="Courier"/>
              </a:rPr>
              <a:t>        </a:t>
            </a:r>
            <a:r>
              <a:rPr lang="it-IT" b="1" dirty="0" err="1">
                <a:solidFill>
                  <a:srgbClr val="9D009D"/>
                </a:solidFill>
                <a:latin typeface="Courier"/>
                <a:cs typeface="Courier"/>
              </a:rPr>
              <a:t>android:layout_centerHorizontal</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true</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android:text</a:t>
            </a:r>
            <a:r>
              <a:rPr lang="it-IT" b="1" dirty="0">
                <a:latin typeface="Courier"/>
                <a:cs typeface="Courier"/>
              </a:rPr>
              <a:t>=</a:t>
            </a:r>
            <a:r>
              <a:rPr lang="it-IT" b="1" dirty="0">
                <a:solidFill>
                  <a:srgbClr val="0000FF"/>
                </a:solidFill>
                <a:latin typeface="Courier"/>
                <a:cs typeface="Courier"/>
              </a:rPr>
              <a:t>"Button" </a:t>
            </a:r>
            <a:r>
              <a:rPr lang="it-IT" b="1" dirty="0">
                <a:solidFill>
                  <a:srgbClr val="008000"/>
                </a:solidFill>
                <a:latin typeface="Courier"/>
                <a:cs typeface="Courier"/>
              </a:rPr>
              <a:t>/&gt;</a:t>
            </a:r>
            <a:endParaRPr lang="en-US" b="1" dirty="0">
              <a:solidFill>
                <a:srgbClr val="008000"/>
              </a:solidFill>
              <a:latin typeface="Courier"/>
              <a:cs typeface="Courier"/>
            </a:endParaRPr>
          </a:p>
        </p:txBody>
      </p:sp>
      <p:sp>
        <p:nvSpPr>
          <p:cNvPr id="7" name="Donut 6"/>
          <p:cNvSpPr/>
          <p:nvPr/>
        </p:nvSpPr>
        <p:spPr>
          <a:xfrm>
            <a:off x="4656517" y="4421102"/>
            <a:ext cx="1563931"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8" name="TextBox 7"/>
          <p:cNvSpPr txBox="1"/>
          <p:nvPr/>
        </p:nvSpPr>
        <p:spPr>
          <a:xfrm>
            <a:off x="6591039" y="4040012"/>
            <a:ext cx="2033918"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Change to “90dp”</a:t>
            </a:r>
            <a:endParaRPr lang="en-US" dirty="0"/>
          </a:p>
        </p:txBody>
      </p:sp>
      <p:cxnSp>
        <p:nvCxnSpPr>
          <p:cNvPr id="10" name="Straight Arrow Connector 9"/>
          <p:cNvCxnSpPr>
            <a:stCxn id="8" idx="1"/>
            <a:endCxn id="7" idx="7"/>
          </p:cNvCxnSpPr>
          <p:nvPr/>
        </p:nvCxnSpPr>
        <p:spPr>
          <a:xfrm flipH="1">
            <a:off x="5991416" y="4224678"/>
            <a:ext cx="599623" cy="370341"/>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07034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Number 8:</a:t>
            </a:r>
            <a:endParaRPr lang="en-US" dirty="0"/>
          </a:p>
        </p:txBody>
      </p:sp>
      <p:sp>
        <p:nvSpPr>
          <p:cNvPr id="5" name="TextBox 4"/>
          <p:cNvSpPr txBox="1"/>
          <p:nvPr/>
        </p:nvSpPr>
        <p:spPr>
          <a:xfrm>
            <a:off x="881916" y="1794103"/>
            <a:ext cx="7010378" cy="2031325"/>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spAutoFit/>
          </a:bodyPr>
          <a:lstStyle/>
          <a:p>
            <a:r>
              <a:rPr lang="it-IT" b="1" dirty="0">
                <a:solidFill>
                  <a:srgbClr val="008000"/>
                </a:solidFill>
                <a:latin typeface="Courier"/>
                <a:cs typeface="Courier"/>
              </a:rPr>
              <a:t> &lt;Button</a:t>
            </a:r>
          </a:p>
          <a:p>
            <a:r>
              <a:rPr lang="it-IT" b="1" dirty="0">
                <a:latin typeface="Courier"/>
                <a:cs typeface="Courier"/>
              </a:rPr>
              <a:t>        </a:t>
            </a:r>
            <a:r>
              <a:rPr lang="it-IT" b="1" dirty="0" err="1">
                <a:solidFill>
                  <a:srgbClr val="9D009D"/>
                </a:solidFill>
                <a:latin typeface="Courier"/>
                <a:cs typeface="Courier"/>
              </a:rPr>
              <a:t>android:id</a:t>
            </a:r>
            <a:r>
              <a:rPr lang="it-IT" b="1" dirty="0">
                <a:latin typeface="Courier"/>
                <a:cs typeface="Courier"/>
              </a:rPr>
              <a:t>=</a:t>
            </a:r>
            <a:r>
              <a:rPr lang="it-IT" b="1" dirty="0">
                <a:solidFill>
                  <a:srgbClr val="0000FF"/>
                </a:solidFill>
                <a:latin typeface="Courier"/>
                <a:cs typeface="Courier"/>
              </a:rPr>
              <a:t>"@+id/button8"</a:t>
            </a:r>
          </a:p>
          <a:p>
            <a:r>
              <a:rPr lang="it-IT" b="1" dirty="0">
                <a:latin typeface="Courier"/>
                <a:cs typeface="Courier"/>
              </a:rPr>
              <a:t>        </a:t>
            </a:r>
            <a:r>
              <a:rPr lang="it-IT" b="1" dirty="0" err="1">
                <a:solidFill>
                  <a:srgbClr val="9D009D"/>
                </a:solidFill>
                <a:latin typeface="Courier"/>
                <a:cs typeface="Courier"/>
              </a:rPr>
              <a:t>android:layout_width</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android:layout_height</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android:layout_alignBottom</a:t>
            </a:r>
            <a:r>
              <a:rPr lang="it-IT" b="1" dirty="0">
                <a:latin typeface="Courier"/>
                <a:cs typeface="Courier"/>
              </a:rPr>
              <a:t>=</a:t>
            </a:r>
            <a:r>
              <a:rPr lang="it-IT" b="1" dirty="0">
                <a:solidFill>
                  <a:srgbClr val="0000FF"/>
                </a:solidFill>
                <a:latin typeface="Courier"/>
                <a:cs typeface="Courier"/>
              </a:rPr>
              <a:t>"@+id/button7"</a:t>
            </a:r>
          </a:p>
          <a:p>
            <a:r>
              <a:rPr lang="it-IT" b="1" dirty="0">
                <a:latin typeface="Courier"/>
                <a:cs typeface="Courier"/>
              </a:rPr>
              <a:t>        </a:t>
            </a:r>
            <a:r>
              <a:rPr lang="it-IT" b="1" dirty="0" err="1">
                <a:solidFill>
                  <a:srgbClr val="9D009D"/>
                </a:solidFill>
                <a:latin typeface="Courier"/>
                <a:cs typeface="Courier"/>
              </a:rPr>
              <a:t>android:layout_centerHorizontal</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true</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android:text</a:t>
            </a:r>
            <a:r>
              <a:rPr lang="it-IT" b="1" dirty="0">
                <a:latin typeface="Courier"/>
                <a:cs typeface="Courier"/>
              </a:rPr>
              <a:t>=</a:t>
            </a:r>
            <a:r>
              <a:rPr lang="it-IT" b="1" dirty="0">
                <a:solidFill>
                  <a:srgbClr val="0000FF"/>
                </a:solidFill>
                <a:latin typeface="Courier"/>
                <a:cs typeface="Courier"/>
              </a:rPr>
              <a:t>"Button" </a:t>
            </a:r>
            <a:r>
              <a:rPr lang="it-IT" b="1" dirty="0">
                <a:solidFill>
                  <a:srgbClr val="008000"/>
                </a:solidFill>
                <a:latin typeface="Courier"/>
                <a:cs typeface="Courier"/>
              </a:rPr>
              <a:t>/&gt;</a:t>
            </a:r>
            <a:endParaRPr lang="en-US" b="1" dirty="0">
              <a:solidFill>
                <a:srgbClr val="008000"/>
              </a:solidFill>
              <a:latin typeface="Courier"/>
              <a:cs typeface="Courier"/>
            </a:endParaRPr>
          </a:p>
        </p:txBody>
      </p:sp>
      <p:sp>
        <p:nvSpPr>
          <p:cNvPr id="6" name="Frame 5"/>
          <p:cNvSpPr/>
          <p:nvPr/>
        </p:nvSpPr>
        <p:spPr>
          <a:xfrm>
            <a:off x="1765918" y="3405444"/>
            <a:ext cx="3443266" cy="568845"/>
          </a:xfrm>
          <a:prstGeom prst="frame">
            <a:avLst>
              <a:gd name="adj1" fmla="val 740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881916" y="4232970"/>
            <a:ext cx="6881962" cy="1569660"/>
          </a:xfrm>
          <a:prstGeom prst="rect">
            <a:avLst/>
          </a:prstGeom>
          <a:noFill/>
        </p:spPr>
        <p:txBody>
          <a:bodyPr wrap="none" rtlCol="0">
            <a:spAutoFit/>
          </a:bodyPr>
          <a:lstStyle/>
          <a:p>
            <a:r>
              <a:rPr lang="en-US" sz="2400" dirty="0" smtClean="0">
                <a:solidFill>
                  <a:schemeClr val="bg1"/>
                </a:solidFill>
              </a:rPr>
              <a:t>By default, Android set the text of the button to</a:t>
            </a:r>
          </a:p>
          <a:p>
            <a:r>
              <a:rPr lang="en-US" sz="2400" dirty="0" smtClean="0">
                <a:solidFill>
                  <a:schemeClr val="bg1"/>
                </a:solidFill>
              </a:rPr>
              <a:t>“Button” so you knew what it was.</a:t>
            </a:r>
          </a:p>
          <a:p>
            <a:endParaRPr lang="en-US" sz="2400" dirty="0" smtClean="0">
              <a:solidFill>
                <a:schemeClr val="bg1"/>
              </a:solidFill>
            </a:endParaRPr>
          </a:p>
          <a:p>
            <a:r>
              <a:rPr lang="en-US" sz="2400" dirty="0" smtClean="0">
                <a:solidFill>
                  <a:schemeClr val="bg1"/>
                </a:solidFill>
              </a:rPr>
              <a:t>Change this to the number of the button (8)!</a:t>
            </a:r>
            <a:endParaRPr lang="en-US" sz="2400" dirty="0">
              <a:solidFill>
                <a:schemeClr val="bg1"/>
              </a:solidFill>
            </a:endParaRPr>
          </a:p>
        </p:txBody>
      </p:sp>
    </p:spTree>
    <p:extLst>
      <p:ext uri="{BB962C8B-B14F-4D97-AF65-F5344CB8AC3E}">
        <p14:creationId xmlns:p14="http://schemas.microsoft.com/office/powerpoint/2010/main" val="3669854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Aligning with the Other Tiles:</a:t>
            </a:r>
            <a:endParaRPr lang="en-US" dirty="0"/>
          </a:p>
        </p:txBody>
      </p:sp>
      <p:sp>
        <p:nvSpPr>
          <p:cNvPr id="4" name="TextBox 3"/>
          <p:cNvSpPr txBox="1"/>
          <p:nvPr/>
        </p:nvSpPr>
        <p:spPr>
          <a:xfrm>
            <a:off x="779463" y="1977326"/>
            <a:ext cx="7010378" cy="2031325"/>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spAutoFit/>
          </a:bodyPr>
          <a:lstStyle/>
          <a:p>
            <a:r>
              <a:rPr lang="it-IT" b="1" dirty="0">
                <a:solidFill>
                  <a:srgbClr val="008000"/>
                </a:solidFill>
                <a:latin typeface="Courier"/>
                <a:cs typeface="Courier"/>
              </a:rPr>
              <a:t> &lt;Button</a:t>
            </a:r>
          </a:p>
          <a:p>
            <a:r>
              <a:rPr lang="it-IT" b="1" dirty="0">
                <a:latin typeface="Courier"/>
                <a:cs typeface="Courier"/>
              </a:rPr>
              <a:t>        </a:t>
            </a:r>
            <a:r>
              <a:rPr lang="it-IT" b="1" dirty="0" err="1">
                <a:solidFill>
                  <a:srgbClr val="9D009D"/>
                </a:solidFill>
                <a:latin typeface="Courier"/>
                <a:cs typeface="Courier"/>
              </a:rPr>
              <a:t>android:id</a:t>
            </a:r>
            <a:r>
              <a:rPr lang="it-IT" b="1" dirty="0">
                <a:latin typeface="Courier"/>
                <a:cs typeface="Courier"/>
              </a:rPr>
              <a:t>=</a:t>
            </a:r>
            <a:r>
              <a:rPr lang="it-IT" b="1" dirty="0">
                <a:solidFill>
                  <a:srgbClr val="0000FF"/>
                </a:solidFill>
                <a:latin typeface="Courier"/>
                <a:cs typeface="Courier"/>
              </a:rPr>
              <a:t>"@+id/button8"</a:t>
            </a:r>
          </a:p>
          <a:p>
            <a:r>
              <a:rPr lang="it-IT" b="1" dirty="0">
                <a:latin typeface="Courier"/>
                <a:cs typeface="Courier"/>
              </a:rPr>
              <a:t>        </a:t>
            </a:r>
            <a:r>
              <a:rPr lang="it-IT" b="1" dirty="0" err="1">
                <a:solidFill>
                  <a:srgbClr val="9D009D"/>
                </a:solidFill>
                <a:latin typeface="Courier"/>
                <a:cs typeface="Courier"/>
              </a:rPr>
              <a:t>android:layout_width</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android:layout_height</a:t>
            </a:r>
            <a:r>
              <a:rPr lang="it-IT" b="1" dirty="0" smtClean="0">
                <a:latin typeface="Courier"/>
                <a:cs typeface="Courier"/>
              </a:rPr>
              <a:t>=</a:t>
            </a:r>
            <a:r>
              <a:rPr lang="it-IT" b="1" dirty="0" smtClean="0">
                <a:solidFill>
                  <a:srgbClr val="0000FF"/>
                </a:solidFill>
                <a:latin typeface="Courier"/>
                <a:cs typeface="Courier"/>
              </a:rPr>
              <a:t>”90dp"</a:t>
            </a:r>
            <a:endParaRPr lang="it-IT" b="1" dirty="0">
              <a:solidFill>
                <a:srgbClr val="0000FF"/>
              </a:solidFill>
              <a:latin typeface="Courier"/>
              <a:cs typeface="Courier"/>
            </a:endParaRPr>
          </a:p>
          <a:p>
            <a:r>
              <a:rPr lang="it-IT" b="1" dirty="0">
                <a:latin typeface="Courier"/>
                <a:cs typeface="Courier"/>
              </a:rPr>
              <a:t>        </a:t>
            </a:r>
            <a:r>
              <a:rPr lang="it-IT" b="1" dirty="0" err="1">
                <a:solidFill>
                  <a:srgbClr val="9D009D"/>
                </a:solidFill>
                <a:latin typeface="Courier"/>
                <a:cs typeface="Courier"/>
              </a:rPr>
              <a:t>android:layout_alignBottom</a:t>
            </a:r>
            <a:r>
              <a:rPr lang="it-IT" b="1" dirty="0">
                <a:latin typeface="Courier"/>
                <a:cs typeface="Courier"/>
              </a:rPr>
              <a:t>=</a:t>
            </a:r>
            <a:r>
              <a:rPr lang="it-IT" b="1" dirty="0">
                <a:solidFill>
                  <a:srgbClr val="0000FF"/>
                </a:solidFill>
                <a:latin typeface="Courier"/>
                <a:cs typeface="Courier"/>
              </a:rPr>
              <a:t>"@+id/button7"</a:t>
            </a:r>
          </a:p>
          <a:p>
            <a:r>
              <a:rPr lang="it-IT" b="1" dirty="0">
                <a:latin typeface="Courier"/>
                <a:cs typeface="Courier"/>
              </a:rPr>
              <a:t>        </a:t>
            </a:r>
            <a:r>
              <a:rPr lang="it-IT" b="1" dirty="0" err="1">
                <a:solidFill>
                  <a:srgbClr val="9D009D"/>
                </a:solidFill>
                <a:latin typeface="Courier"/>
                <a:cs typeface="Courier"/>
              </a:rPr>
              <a:t>android:layout_centerHorizontal</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true</a:t>
            </a:r>
            <a:r>
              <a:rPr lang="it-IT" b="1" dirty="0">
                <a:solidFill>
                  <a:srgbClr val="0000FF"/>
                </a:solidFill>
                <a:latin typeface="Courier"/>
                <a:cs typeface="Courier"/>
              </a:rPr>
              <a:t>"</a:t>
            </a:r>
          </a:p>
          <a:p>
            <a:r>
              <a:rPr lang="it-IT" b="1" dirty="0">
                <a:latin typeface="Courier"/>
                <a:cs typeface="Courier"/>
              </a:rPr>
              <a:t>        </a:t>
            </a:r>
            <a:r>
              <a:rPr lang="it-IT" b="1" dirty="0" err="1">
                <a:solidFill>
                  <a:srgbClr val="9D009D"/>
                </a:solidFill>
                <a:latin typeface="Courier"/>
                <a:cs typeface="Courier"/>
              </a:rPr>
              <a:t>android:text</a:t>
            </a:r>
            <a:r>
              <a:rPr lang="it-IT" b="1" dirty="0" smtClean="0">
                <a:latin typeface="Courier"/>
                <a:cs typeface="Courier"/>
              </a:rPr>
              <a:t>=</a:t>
            </a:r>
            <a:r>
              <a:rPr lang="it-IT" b="1" dirty="0" smtClean="0">
                <a:solidFill>
                  <a:srgbClr val="0000FF"/>
                </a:solidFill>
                <a:latin typeface="Courier"/>
                <a:cs typeface="Courier"/>
              </a:rPr>
              <a:t>"8" </a:t>
            </a:r>
            <a:r>
              <a:rPr lang="it-IT" b="1" dirty="0">
                <a:solidFill>
                  <a:srgbClr val="008000"/>
                </a:solidFill>
                <a:latin typeface="Courier"/>
                <a:cs typeface="Courier"/>
              </a:rPr>
              <a:t>/&gt;</a:t>
            </a:r>
            <a:endParaRPr lang="en-US" b="1" dirty="0">
              <a:solidFill>
                <a:srgbClr val="008000"/>
              </a:solidFill>
              <a:latin typeface="Courier"/>
              <a:cs typeface="Courier"/>
            </a:endParaRPr>
          </a:p>
        </p:txBody>
      </p:sp>
      <p:sp>
        <p:nvSpPr>
          <p:cNvPr id="5" name="Frame 4"/>
          <p:cNvSpPr/>
          <p:nvPr/>
        </p:nvSpPr>
        <p:spPr>
          <a:xfrm>
            <a:off x="1700825" y="2946872"/>
            <a:ext cx="6089016" cy="881868"/>
          </a:xfrm>
          <a:prstGeom prst="frame">
            <a:avLst>
              <a:gd name="adj1" fmla="val 740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16704" y="4390172"/>
            <a:ext cx="8280432" cy="1446550"/>
          </a:xfrm>
          <a:prstGeom prst="rect">
            <a:avLst/>
          </a:prstGeom>
          <a:noFill/>
        </p:spPr>
        <p:txBody>
          <a:bodyPr wrap="none" rtlCol="0">
            <a:spAutoFit/>
          </a:bodyPr>
          <a:lstStyle/>
          <a:p>
            <a:r>
              <a:rPr lang="en-US" sz="2200" dirty="0" smtClean="0">
                <a:solidFill>
                  <a:srgbClr val="FFFFFF"/>
                </a:solidFill>
              </a:rPr>
              <a:t>We want the button to be centered horizontally in the screen</a:t>
            </a:r>
          </a:p>
          <a:p>
            <a:r>
              <a:rPr lang="en-US" sz="2200" dirty="0" smtClean="0">
                <a:solidFill>
                  <a:srgbClr val="FFFFFF"/>
                </a:solidFill>
              </a:rPr>
              <a:t>and to be aligned with button7. If you don</a:t>
            </a:r>
            <a:r>
              <a:rPr lang="fr-FR" sz="2200" dirty="0" smtClean="0">
                <a:solidFill>
                  <a:srgbClr val="FFFFFF"/>
                </a:solidFill>
              </a:rPr>
              <a:t>’</a:t>
            </a:r>
            <a:r>
              <a:rPr lang="en-US" sz="2200" dirty="0" smtClean="0">
                <a:solidFill>
                  <a:srgbClr val="FFFFFF"/>
                </a:solidFill>
              </a:rPr>
              <a:t>t see these two lines</a:t>
            </a:r>
          </a:p>
          <a:p>
            <a:r>
              <a:rPr lang="en-US" sz="2200" dirty="0" smtClean="0">
                <a:solidFill>
                  <a:srgbClr val="FFFFFF"/>
                </a:solidFill>
              </a:rPr>
              <a:t>in your code, or you see other “_align” types, change them to</a:t>
            </a:r>
          </a:p>
          <a:p>
            <a:r>
              <a:rPr lang="en-US" sz="2200" dirty="0" smtClean="0">
                <a:solidFill>
                  <a:srgbClr val="FFFFFF"/>
                </a:solidFill>
              </a:rPr>
              <a:t>these!</a:t>
            </a:r>
            <a:endParaRPr lang="en-US" sz="2200" dirty="0">
              <a:solidFill>
                <a:srgbClr val="FFFFFF"/>
              </a:solidFill>
            </a:endParaRPr>
          </a:p>
        </p:txBody>
      </p:sp>
    </p:spTree>
    <p:extLst>
      <p:ext uri="{BB962C8B-B14F-4D97-AF65-F5344CB8AC3E}">
        <p14:creationId xmlns:p14="http://schemas.microsoft.com/office/powerpoint/2010/main" val="19474528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Android –most widely-used app software on the market!</a:t>
            </a:r>
          </a:p>
          <a:p>
            <a:r>
              <a:rPr lang="en-US" dirty="0" smtClean="0"/>
              <a:t>Open Source – that means FREE</a:t>
            </a:r>
          </a:p>
          <a:p>
            <a:r>
              <a:rPr lang="en-US" dirty="0" smtClean="0"/>
              <a:t>Many popular applications are games – often adapted from puzzles and toys that exist outside of computer</a:t>
            </a:r>
          </a:p>
          <a:p>
            <a:r>
              <a:rPr lang="en-US" dirty="0" smtClean="0"/>
              <a:t>Slider puzzles:</a:t>
            </a:r>
          </a:p>
          <a:p>
            <a:pPr marL="0" indent="0">
              <a:buNone/>
            </a:pPr>
            <a:endParaRPr lang="en-US" dirty="0"/>
          </a:p>
        </p:txBody>
      </p:sp>
      <p:pic>
        <p:nvPicPr>
          <p:cNvPr id="4" name="Picture 3" descr="sliderpuzzleim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231" y="4589685"/>
            <a:ext cx="2141988" cy="1592190"/>
          </a:xfrm>
          <a:prstGeom prst="rect">
            <a:avLst/>
          </a:prstGeom>
        </p:spPr>
      </p:pic>
      <p:pic>
        <p:nvPicPr>
          <p:cNvPr id="5" name="Picture 4" descr="sliderpuzzleimg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875" y="4139783"/>
            <a:ext cx="2042092" cy="2042092"/>
          </a:xfrm>
          <a:prstGeom prst="rect">
            <a:avLst/>
          </a:prstGeom>
        </p:spPr>
      </p:pic>
    </p:spTree>
    <p:extLst>
      <p:ext uri="{BB962C8B-B14F-4D97-AF65-F5344CB8AC3E}">
        <p14:creationId xmlns:p14="http://schemas.microsoft.com/office/powerpoint/2010/main" val="22783818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Work:</a:t>
            </a:r>
            <a:endParaRPr lang="en-US" dirty="0"/>
          </a:p>
        </p:txBody>
      </p:sp>
      <p:sp>
        <p:nvSpPr>
          <p:cNvPr id="3" name="Content Placeholder 2"/>
          <p:cNvSpPr>
            <a:spLocks noGrp="1"/>
          </p:cNvSpPr>
          <p:nvPr>
            <p:ph idx="1"/>
          </p:nvPr>
        </p:nvSpPr>
        <p:spPr>
          <a:xfrm>
            <a:off x="779464" y="2649070"/>
            <a:ext cx="2728156" cy="4208930"/>
          </a:xfrm>
        </p:spPr>
        <p:txBody>
          <a:bodyPr/>
          <a:lstStyle/>
          <a:p>
            <a:pPr marL="0" indent="0" algn="ctr">
              <a:buNone/>
            </a:pPr>
            <a:r>
              <a:rPr lang="en-US" dirty="0" smtClean="0"/>
              <a:t>Go back to the “Graphical Layout” tab to see how the button looks now!</a:t>
            </a:r>
            <a:endParaRPr lang="en-US" dirty="0"/>
          </a:p>
        </p:txBody>
      </p:sp>
      <p:pic>
        <p:nvPicPr>
          <p:cNvPr id="4" name="Picture 3" descr="finishedinterfac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694" y="1712649"/>
            <a:ext cx="4379687" cy="4516552"/>
          </a:xfrm>
          <a:prstGeom prst="rect">
            <a:avLst/>
          </a:prstGeom>
        </p:spPr>
      </p:pic>
    </p:spTree>
    <p:extLst>
      <p:ext uri="{BB962C8B-B14F-4D97-AF65-F5344CB8AC3E}">
        <p14:creationId xmlns:p14="http://schemas.microsoft.com/office/powerpoint/2010/main" val="28518500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to Save!</a:t>
            </a:r>
            <a:endParaRPr lang="en-US" dirty="0"/>
          </a:p>
        </p:txBody>
      </p:sp>
      <p:sp>
        <p:nvSpPr>
          <p:cNvPr id="3" name="Content Placeholder 2"/>
          <p:cNvSpPr>
            <a:spLocks noGrp="1"/>
          </p:cNvSpPr>
          <p:nvPr>
            <p:ph idx="1"/>
          </p:nvPr>
        </p:nvSpPr>
        <p:spPr/>
        <p:txBody>
          <a:bodyPr/>
          <a:lstStyle/>
          <a:p>
            <a:r>
              <a:rPr lang="en-US" dirty="0" smtClean="0"/>
              <a:t>It’s important to save your work after you change each file in your app.</a:t>
            </a:r>
          </a:p>
          <a:p>
            <a:r>
              <a:rPr lang="en-US" dirty="0" smtClean="0"/>
              <a:t>Click the “save” button in the top left corner before you continue.</a:t>
            </a:r>
          </a:p>
          <a:p>
            <a:pPr marL="0" indent="0">
              <a:buNone/>
            </a:pPr>
            <a:endParaRPr lang="en-US" dirty="0"/>
          </a:p>
          <a:p>
            <a:pPr marL="0" indent="0">
              <a:buNone/>
            </a:pP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70723" b="82323"/>
          <a:stretch/>
        </p:blipFill>
        <p:spPr>
          <a:xfrm>
            <a:off x="1494026" y="4076095"/>
            <a:ext cx="6018383" cy="2286001"/>
          </a:xfrm>
          <a:prstGeom prst="rect">
            <a:avLst/>
          </a:prstGeom>
        </p:spPr>
      </p:pic>
      <p:sp>
        <p:nvSpPr>
          <p:cNvPr id="5" name="Donut 4"/>
          <p:cNvSpPr/>
          <p:nvPr/>
        </p:nvSpPr>
        <p:spPr>
          <a:xfrm>
            <a:off x="1735931" y="3882571"/>
            <a:ext cx="876641" cy="938798"/>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TextBox 5"/>
          <p:cNvSpPr txBox="1"/>
          <p:nvPr/>
        </p:nvSpPr>
        <p:spPr>
          <a:xfrm>
            <a:off x="3203854" y="3513239"/>
            <a:ext cx="655911"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smtClean="0"/>
              <a:t>Save</a:t>
            </a:r>
            <a:endParaRPr lang="en-US" dirty="0"/>
          </a:p>
        </p:txBody>
      </p:sp>
      <p:cxnSp>
        <p:nvCxnSpPr>
          <p:cNvPr id="8" name="Straight Arrow Connector 7"/>
          <p:cNvCxnSpPr/>
          <p:nvPr/>
        </p:nvCxnSpPr>
        <p:spPr>
          <a:xfrm flipH="1">
            <a:off x="2484191" y="3735210"/>
            <a:ext cx="719663" cy="294722"/>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98514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It!</a:t>
            </a:r>
            <a:endParaRPr lang="en-US" dirty="0"/>
          </a:p>
        </p:txBody>
      </p:sp>
      <p:sp>
        <p:nvSpPr>
          <p:cNvPr id="3" name="Content Placeholder 2"/>
          <p:cNvSpPr>
            <a:spLocks noGrp="1"/>
          </p:cNvSpPr>
          <p:nvPr>
            <p:ph idx="1"/>
          </p:nvPr>
        </p:nvSpPr>
        <p:spPr>
          <a:xfrm>
            <a:off x="779463" y="1828800"/>
            <a:ext cx="7583487" cy="2356152"/>
          </a:xfrm>
        </p:spPr>
        <p:txBody>
          <a:bodyPr/>
          <a:lstStyle/>
          <a:p>
            <a:r>
              <a:rPr lang="en-US" dirty="0" smtClean="0"/>
              <a:t>Now the layout of the app is complete.</a:t>
            </a:r>
          </a:p>
          <a:p>
            <a:r>
              <a:rPr lang="en-US" dirty="0" smtClean="0"/>
              <a:t>But…</a:t>
            </a:r>
          </a:p>
          <a:p>
            <a:pPr lvl="1"/>
            <a:r>
              <a:rPr lang="en-US" dirty="0" smtClean="0"/>
              <a:t>We need to connect the button to the code!</a:t>
            </a:r>
          </a:p>
          <a:p>
            <a:pPr lvl="1"/>
            <a:r>
              <a:rPr lang="en-US" dirty="0" smtClean="0"/>
              <a:t>This will require working with the </a:t>
            </a:r>
            <a:r>
              <a:rPr lang="en-US" dirty="0" err="1" smtClean="0"/>
              <a:t>MainActivity.java</a:t>
            </a:r>
            <a:r>
              <a:rPr lang="en-US" dirty="0" smtClean="0"/>
              <a:t> file</a:t>
            </a:r>
          </a:p>
          <a:p>
            <a:pPr lvl="1"/>
            <a:r>
              <a:rPr lang="en-US" dirty="0" smtClean="0"/>
              <a:t>Switch to </a:t>
            </a:r>
            <a:r>
              <a:rPr lang="en-US" dirty="0" err="1" smtClean="0"/>
              <a:t>MainActivity.java</a:t>
            </a:r>
            <a:r>
              <a:rPr lang="en-US" dirty="0" smtClean="0"/>
              <a:t>:</a:t>
            </a: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53893" b="82323"/>
          <a:stretch/>
        </p:blipFill>
        <p:spPr>
          <a:xfrm>
            <a:off x="779463" y="4596191"/>
            <a:ext cx="7171304" cy="1729620"/>
          </a:xfrm>
          <a:prstGeom prst="rect">
            <a:avLst/>
          </a:prstGeom>
        </p:spPr>
      </p:pic>
      <p:sp>
        <p:nvSpPr>
          <p:cNvPr id="5" name="Donut 4"/>
          <p:cNvSpPr/>
          <p:nvPr/>
        </p:nvSpPr>
        <p:spPr>
          <a:xfrm>
            <a:off x="2713356" y="4596191"/>
            <a:ext cx="2366644"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TextBox 5"/>
          <p:cNvSpPr txBox="1"/>
          <p:nvPr/>
        </p:nvSpPr>
        <p:spPr>
          <a:xfrm>
            <a:off x="5080000" y="3716643"/>
            <a:ext cx="2125777" cy="646331"/>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smtClean="0"/>
              <a:t>Click on this tab in</a:t>
            </a:r>
          </a:p>
          <a:p>
            <a:r>
              <a:rPr lang="en-US" dirty="0" smtClean="0"/>
              <a:t>the top-left</a:t>
            </a:r>
            <a:endParaRPr lang="en-US" dirty="0"/>
          </a:p>
        </p:txBody>
      </p:sp>
      <p:cxnSp>
        <p:nvCxnSpPr>
          <p:cNvPr id="8" name="Straight Arrow Connector 7"/>
          <p:cNvCxnSpPr>
            <a:stCxn id="6" idx="1"/>
          </p:cNvCxnSpPr>
          <p:nvPr/>
        </p:nvCxnSpPr>
        <p:spPr>
          <a:xfrm flipH="1">
            <a:off x="4390571" y="4039809"/>
            <a:ext cx="689429" cy="556382"/>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09467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1"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a:t>
            </a:r>
            <a:endParaRPr lang="en-US" dirty="0"/>
          </a:p>
        </p:txBody>
      </p:sp>
      <p:sp>
        <p:nvSpPr>
          <p:cNvPr id="3" name="Content Placeholder 2"/>
          <p:cNvSpPr>
            <a:spLocks noGrp="1"/>
          </p:cNvSpPr>
          <p:nvPr>
            <p:ph idx="1"/>
          </p:nvPr>
        </p:nvSpPr>
        <p:spPr/>
        <p:txBody>
          <a:bodyPr/>
          <a:lstStyle/>
          <a:p>
            <a:r>
              <a:rPr lang="en-US" dirty="0" smtClean="0"/>
              <a:t>Connects the interface to the back-end.</a:t>
            </a:r>
          </a:p>
          <a:p>
            <a:r>
              <a:rPr lang="en-US" dirty="0" smtClean="0"/>
              <a:t>Must know about all elements (buttons, images, etc.) in the interface.</a:t>
            </a:r>
          </a:p>
          <a:p>
            <a:r>
              <a:rPr lang="en-US" dirty="0" smtClean="0"/>
              <a:t>Maintains a list of all of your slider tiles so the game can keep track of them!</a:t>
            </a:r>
            <a:endParaRPr lang="en-US" dirty="0"/>
          </a:p>
        </p:txBody>
      </p:sp>
    </p:spTree>
    <p:extLst>
      <p:ext uri="{BB962C8B-B14F-4D97-AF65-F5344CB8AC3E}">
        <p14:creationId xmlns:p14="http://schemas.microsoft.com/office/powerpoint/2010/main" val="15374632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Your New Button to the List:</a:t>
            </a:r>
            <a:endParaRPr lang="en-US" dirty="0"/>
          </a:p>
        </p:txBody>
      </p:sp>
      <p:pic>
        <p:nvPicPr>
          <p:cNvPr id="4" name="Picture 3" descr="addbuttontolistimg.png"/>
          <p:cNvPicPr>
            <a:picLocks noChangeAspect="1"/>
          </p:cNvPicPr>
          <p:nvPr/>
        </p:nvPicPr>
        <p:blipFill rotWithShape="1">
          <a:blip r:embed="rId3">
            <a:extLst>
              <a:ext uri="{28A0092B-C50C-407E-A947-70E740481C1C}">
                <a14:useLocalDpi xmlns:a14="http://schemas.microsoft.com/office/drawing/2010/main" val="0"/>
              </a:ext>
            </a:extLst>
          </a:blip>
          <a:srcRect t="32452" r="23768" b="10935"/>
          <a:stretch/>
        </p:blipFill>
        <p:spPr>
          <a:xfrm>
            <a:off x="779463" y="1631048"/>
            <a:ext cx="6769100" cy="4646382"/>
          </a:xfrm>
          <a:prstGeom prst="rect">
            <a:avLst/>
          </a:prstGeom>
        </p:spPr>
      </p:pic>
      <p:sp>
        <p:nvSpPr>
          <p:cNvPr id="5" name="Frame 4"/>
          <p:cNvSpPr/>
          <p:nvPr/>
        </p:nvSpPr>
        <p:spPr>
          <a:xfrm>
            <a:off x="1628877" y="4692951"/>
            <a:ext cx="4926740" cy="998455"/>
          </a:xfrm>
          <a:prstGeom prst="frame">
            <a:avLst>
              <a:gd name="adj1" fmla="val 740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6860015" y="3471334"/>
            <a:ext cx="1502935"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Add it to the</a:t>
            </a:r>
          </a:p>
          <a:p>
            <a:r>
              <a:rPr lang="en-US" dirty="0" smtClean="0"/>
              <a:t>list of tiles!</a:t>
            </a:r>
            <a:endParaRPr lang="en-US" dirty="0"/>
          </a:p>
        </p:txBody>
      </p:sp>
      <p:cxnSp>
        <p:nvCxnSpPr>
          <p:cNvPr id="8" name="Straight Arrow Connector 7"/>
          <p:cNvCxnSpPr>
            <a:stCxn id="6" idx="2"/>
          </p:cNvCxnSpPr>
          <p:nvPr/>
        </p:nvCxnSpPr>
        <p:spPr>
          <a:xfrm flipH="1">
            <a:off x="6555617" y="4117665"/>
            <a:ext cx="1055866" cy="575286"/>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98135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Actions to the Buttons:</a:t>
            </a:r>
            <a:endParaRPr lang="en-US" dirty="0"/>
          </a:p>
        </p:txBody>
      </p:sp>
      <p:sp>
        <p:nvSpPr>
          <p:cNvPr id="3" name="Content Placeholder 2"/>
          <p:cNvSpPr>
            <a:spLocks noGrp="1"/>
          </p:cNvSpPr>
          <p:nvPr>
            <p:ph idx="1"/>
          </p:nvPr>
        </p:nvSpPr>
        <p:spPr/>
        <p:txBody>
          <a:bodyPr/>
          <a:lstStyle/>
          <a:p>
            <a:r>
              <a:rPr lang="en-US" dirty="0" smtClean="0"/>
              <a:t>Each time you click on a button it should do something.</a:t>
            </a:r>
          </a:p>
          <a:p>
            <a:pPr lvl="1"/>
            <a:r>
              <a:rPr lang="en-US" dirty="0" smtClean="0"/>
              <a:t>This is called an “action”</a:t>
            </a:r>
          </a:p>
          <a:p>
            <a:r>
              <a:rPr lang="en-US" dirty="0" smtClean="0"/>
              <a:t>You will need to add actions to the “New Game” button and the slider tiles.</a:t>
            </a:r>
          </a:p>
          <a:p>
            <a:r>
              <a:rPr lang="en-US" dirty="0" smtClean="0"/>
              <a:t>The two actions you have available are called:</a:t>
            </a:r>
          </a:p>
          <a:p>
            <a:pPr lvl="1"/>
            <a:r>
              <a:rPr lang="en-US" dirty="0" err="1" smtClean="0"/>
              <a:t>clickNewGame</a:t>
            </a:r>
            <a:r>
              <a:rPr lang="en-US" dirty="0" smtClean="0"/>
              <a:t>()</a:t>
            </a:r>
          </a:p>
          <a:p>
            <a:pPr lvl="1"/>
            <a:r>
              <a:rPr lang="en-US" dirty="0" err="1" smtClean="0"/>
              <a:t>clickSliderTile</a:t>
            </a:r>
            <a:r>
              <a:rPr lang="en-US" dirty="0" smtClean="0"/>
              <a:t>()</a:t>
            </a:r>
          </a:p>
        </p:txBody>
      </p:sp>
    </p:spTree>
    <p:extLst>
      <p:ext uri="{BB962C8B-B14F-4D97-AF65-F5344CB8AC3E}">
        <p14:creationId xmlns:p14="http://schemas.microsoft.com/office/powerpoint/2010/main" val="14110419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ttonactions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271" y="665238"/>
            <a:ext cx="7112131" cy="5635171"/>
          </a:xfrm>
          <a:prstGeom prst="rect">
            <a:avLst/>
          </a:prstGeom>
        </p:spPr>
      </p:pic>
      <p:sp>
        <p:nvSpPr>
          <p:cNvPr id="6" name="TextBox 5"/>
          <p:cNvSpPr txBox="1"/>
          <p:nvPr/>
        </p:nvSpPr>
        <p:spPr>
          <a:xfrm>
            <a:off x="6011334" y="3293310"/>
            <a:ext cx="2595219"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Choose the correct</a:t>
            </a:r>
          </a:p>
          <a:p>
            <a:r>
              <a:rPr lang="en-US" dirty="0" smtClean="0"/>
              <a:t>action for each button!</a:t>
            </a:r>
            <a:endParaRPr lang="en-US" dirty="0"/>
          </a:p>
        </p:txBody>
      </p:sp>
      <p:cxnSp>
        <p:nvCxnSpPr>
          <p:cNvPr id="8" name="Elbow Connector 7"/>
          <p:cNvCxnSpPr>
            <a:stCxn id="6" idx="2"/>
          </p:cNvCxnSpPr>
          <p:nvPr/>
        </p:nvCxnSpPr>
        <p:spPr>
          <a:xfrm rot="5400000">
            <a:off x="5297729" y="3213928"/>
            <a:ext cx="1285503" cy="2736929"/>
          </a:xfrm>
          <a:prstGeom prst="bentConnector2">
            <a:avLst/>
          </a:prstGeom>
          <a:ln w="57150" cmpd="sng">
            <a:tailEnd type="arrow"/>
          </a:ln>
        </p:spPr>
        <p:style>
          <a:lnRef idx="2">
            <a:schemeClr val="accent5"/>
          </a:lnRef>
          <a:fillRef idx="0">
            <a:schemeClr val="accent5"/>
          </a:fillRef>
          <a:effectRef idx="1">
            <a:schemeClr val="accent5"/>
          </a:effectRef>
          <a:fontRef idx="minor">
            <a:schemeClr val="tx1"/>
          </a:fontRef>
        </p:style>
      </p:cxnSp>
      <p:cxnSp>
        <p:nvCxnSpPr>
          <p:cNvPr id="12" name="Elbow Connector 11"/>
          <p:cNvCxnSpPr>
            <a:stCxn id="6" idx="1"/>
          </p:cNvCxnSpPr>
          <p:nvPr/>
        </p:nvCxnSpPr>
        <p:spPr>
          <a:xfrm rot="10800000">
            <a:off x="4136598" y="3293312"/>
            <a:ext cx="1874737" cy="323164"/>
          </a:xfrm>
          <a:prstGeom prst="bentConnector3">
            <a:avLst>
              <a:gd name="adj1" fmla="val 50000"/>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720141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Last Interface Step:</a:t>
            </a:r>
            <a:endParaRPr lang="en-US" dirty="0"/>
          </a:p>
        </p:txBody>
      </p:sp>
      <p:sp>
        <p:nvSpPr>
          <p:cNvPr id="3" name="Content Placeholder 2"/>
          <p:cNvSpPr>
            <a:spLocks noGrp="1"/>
          </p:cNvSpPr>
          <p:nvPr>
            <p:ph idx="1"/>
          </p:nvPr>
        </p:nvSpPr>
        <p:spPr/>
        <p:txBody>
          <a:bodyPr/>
          <a:lstStyle/>
          <a:p>
            <a:r>
              <a:rPr lang="en-US" dirty="0" smtClean="0"/>
              <a:t>We need to tell our new button what action to do when it is clicked.</a:t>
            </a:r>
          </a:p>
          <a:p>
            <a:r>
              <a:rPr lang="en-US" dirty="0" smtClean="0"/>
              <a:t>Go back to the </a:t>
            </a:r>
            <a:r>
              <a:rPr lang="en-US" dirty="0" err="1" smtClean="0"/>
              <a:t>activity_main.xml</a:t>
            </a:r>
            <a:r>
              <a:rPr lang="en-US" dirty="0" smtClean="0"/>
              <a:t> file</a:t>
            </a:r>
          </a:p>
          <a:p>
            <a:r>
              <a:rPr lang="en-US" dirty="0" smtClean="0"/>
              <a:t>Go back to the “</a:t>
            </a:r>
            <a:r>
              <a:rPr lang="en-US" dirty="0" err="1" smtClean="0"/>
              <a:t>activity_main.xml</a:t>
            </a:r>
            <a:r>
              <a:rPr lang="en-US" dirty="0" smtClean="0"/>
              <a:t>” tab to return to the code we were working with earlier:</a:t>
            </a: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53893" b="82323"/>
          <a:stretch/>
        </p:blipFill>
        <p:spPr>
          <a:xfrm>
            <a:off x="779463" y="4596191"/>
            <a:ext cx="7171304" cy="1729620"/>
          </a:xfrm>
          <a:prstGeom prst="rect">
            <a:avLst/>
          </a:prstGeom>
        </p:spPr>
      </p:pic>
      <p:sp>
        <p:nvSpPr>
          <p:cNvPr id="5" name="Donut 4"/>
          <p:cNvSpPr/>
          <p:nvPr/>
        </p:nvSpPr>
        <p:spPr>
          <a:xfrm>
            <a:off x="971642" y="4596191"/>
            <a:ext cx="2366644"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1824656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Your Button:</a:t>
            </a:r>
            <a:endParaRPr lang="en-US" dirty="0"/>
          </a:p>
        </p:txBody>
      </p:sp>
      <p:sp>
        <p:nvSpPr>
          <p:cNvPr id="4" name="TextBox 3"/>
          <p:cNvSpPr txBox="1"/>
          <p:nvPr/>
        </p:nvSpPr>
        <p:spPr>
          <a:xfrm>
            <a:off x="881916" y="1564595"/>
            <a:ext cx="6972244" cy="2585323"/>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spAutoFit/>
          </a:bodyPr>
          <a:lstStyle/>
          <a:p>
            <a:r>
              <a:rPr lang="it-IT" b="1" dirty="0">
                <a:solidFill>
                  <a:srgbClr val="008000"/>
                </a:solidFill>
                <a:latin typeface="Courier"/>
                <a:cs typeface="Courier"/>
              </a:rPr>
              <a:t> &lt;Button</a:t>
            </a:r>
          </a:p>
          <a:p>
            <a:r>
              <a:rPr lang="it-IT" b="1" dirty="0">
                <a:latin typeface="Courier"/>
                <a:cs typeface="Courier"/>
              </a:rPr>
              <a:t>        </a:t>
            </a:r>
            <a:r>
              <a:rPr lang="it-IT" b="1" dirty="0" err="1">
                <a:solidFill>
                  <a:srgbClr val="9D009D"/>
                </a:solidFill>
                <a:latin typeface="Courier"/>
                <a:cs typeface="Courier"/>
              </a:rPr>
              <a:t>android:id</a:t>
            </a:r>
            <a:r>
              <a:rPr lang="it-IT" b="1" dirty="0">
                <a:latin typeface="Courier"/>
                <a:cs typeface="Courier"/>
              </a:rPr>
              <a:t>=</a:t>
            </a:r>
            <a:r>
              <a:rPr lang="it-IT" b="1" dirty="0">
                <a:solidFill>
                  <a:srgbClr val="0000FF"/>
                </a:solidFill>
                <a:latin typeface="Courier"/>
                <a:cs typeface="Courier"/>
              </a:rPr>
              <a:t>"@+id/button8"</a:t>
            </a:r>
          </a:p>
          <a:p>
            <a:r>
              <a:rPr lang="it-IT" b="1" dirty="0">
                <a:latin typeface="Courier"/>
                <a:cs typeface="Courier"/>
              </a:rPr>
              <a:t>        </a:t>
            </a:r>
            <a:r>
              <a:rPr lang="it-IT" b="1" dirty="0" err="1">
                <a:solidFill>
                  <a:srgbClr val="9D009D"/>
                </a:solidFill>
                <a:latin typeface="Courier"/>
                <a:cs typeface="Courier"/>
              </a:rPr>
              <a:t>android:layout_width</a:t>
            </a:r>
            <a:r>
              <a:rPr lang="it-IT" b="1" dirty="0">
                <a:latin typeface="Courier"/>
                <a:cs typeface="Courier"/>
              </a:rPr>
              <a:t>=</a:t>
            </a:r>
            <a:r>
              <a:rPr lang="it-IT" b="1" dirty="0">
                <a:solidFill>
                  <a:srgbClr val="0000FF"/>
                </a:solidFill>
                <a:latin typeface="Courier"/>
                <a:cs typeface="Courier"/>
              </a:rPr>
              <a:t>"90dp"</a:t>
            </a:r>
          </a:p>
          <a:p>
            <a:r>
              <a:rPr lang="it-IT" b="1" dirty="0">
                <a:latin typeface="Courier"/>
                <a:cs typeface="Courier"/>
              </a:rPr>
              <a:t>        </a:t>
            </a:r>
            <a:r>
              <a:rPr lang="it-IT" b="1" dirty="0" err="1">
                <a:solidFill>
                  <a:srgbClr val="9D009D"/>
                </a:solidFill>
                <a:latin typeface="Courier"/>
                <a:cs typeface="Courier"/>
              </a:rPr>
              <a:t>android:layout_height</a:t>
            </a:r>
            <a:r>
              <a:rPr lang="it-IT" b="1" dirty="0">
                <a:latin typeface="Courier"/>
                <a:cs typeface="Courier"/>
              </a:rPr>
              <a:t>=</a:t>
            </a:r>
            <a:r>
              <a:rPr lang="it-IT" b="1" dirty="0">
                <a:solidFill>
                  <a:srgbClr val="0000FF"/>
                </a:solidFill>
                <a:latin typeface="Courier"/>
                <a:cs typeface="Courier"/>
              </a:rPr>
              <a:t>"90dp"</a:t>
            </a:r>
          </a:p>
          <a:p>
            <a:r>
              <a:rPr lang="it-IT" b="1" dirty="0">
                <a:latin typeface="Courier"/>
                <a:cs typeface="Courier"/>
              </a:rPr>
              <a:t>        </a:t>
            </a:r>
            <a:r>
              <a:rPr lang="it-IT" b="1" dirty="0" err="1">
                <a:solidFill>
                  <a:srgbClr val="9D009D"/>
                </a:solidFill>
                <a:latin typeface="Courier"/>
                <a:cs typeface="Courier"/>
              </a:rPr>
              <a:t>android:layout_alignBottom</a:t>
            </a:r>
            <a:r>
              <a:rPr lang="it-IT" b="1" dirty="0">
                <a:latin typeface="Courier"/>
                <a:cs typeface="Courier"/>
              </a:rPr>
              <a:t>=</a:t>
            </a:r>
            <a:r>
              <a:rPr lang="it-IT" b="1" dirty="0">
                <a:solidFill>
                  <a:srgbClr val="0000FF"/>
                </a:solidFill>
                <a:latin typeface="Courier"/>
                <a:cs typeface="Courier"/>
              </a:rPr>
              <a:t>"@+id/button7"</a:t>
            </a:r>
          </a:p>
          <a:p>
            <a:r>
              <a:rPr lang="it-IT" b="1" dirty="0">
                <a:latin typeface="Courier"/>
                <a:cs typeface="Courier"/>
              </a:rPr>
              <a:t>        </a:t>
            </a:r>
            <a:r>
              <a:rPr lang="it-IT" b="1" dirty="0" err="1">
                <a:solidFill>
                  <a:srgbClr val="9D009D"/>
                </a:solidFill>
                <a:latin typeface="Courier"/>
                <a:cs typeface="Courier"/>
              </a:rPr>
              <a:t>android:layout_centerHorizontal</a:t>
            </a:r>
            <a:r>
              <a:rPr lang="it-IT" b="1" dirty="0">
                <a:latin typeface="Courier"/>
                <a:cs typeface="Courier"/>
              </a:rPr>
              <a:t>=</a:t>
            </a:r>
            <a:r>
              <a:rPr lang="it-IT" b="1" dirty="0">
                <a:solidFill>
                  <a:srgbClr val="0000FF"/>
                </a:solidFill>
                <a:latin typeface="Courier"/>
                <a:cs typeface="Courier"/>
              </a:rPr>
              <a:t>"</a:t>
            </a:r>
            <a:r>
              <a:rPr lang="it-IT" b="1" dirty="0" err="1">
                <a:solidFill>
                  <a:srgbClr val="0000FF"/>
                </a:solidFill>
                <a:latin typeface="Courier"/>
                <a:cs typeface="Courier"/>
              </a:rPr>
              <a:t>true</a:t>
            </a:r>
            <a:r>
              <a:rPr lang="it-IT" b="1" dirty="0">
                <a:solidFill>
                  <a:srgbClr val="0000FF"/>
                </a:solidFill>
                <a:latin typeface="Courier"/>
                <a:cs typeface="Courier"/>
              </a:rPr>
              <a:t>"</a:t>
            </a:r>
          </a:p>
          <a:p>
            <a:r>
              <a:rPr lang="fr-FR" b="1" dirty="0">
                <a:latin typeface="Courier"/>
                <a:cs typeface="Courier"/>
              </a:rPr>
              <a:t>        </a:t>
            </a:r>
            <a:r>
              <a:rPr lang="fr-FR" b="1" dirty="0" err="1">
                <a:solidFill>
                  <a:srgbClr val="9D009D"/>
                </a:solidFill>
                <a:latin typeface="Courier"/>
                <a:cs typeface="Courier"/>
              </a:rPr>
              <a:t>android:text</a:t>
            </a:r>
            <a:r>
              <a:rPr lang="fr-FR" b="1" dirty="0">
                <a:latin typeface="Courier"/>
                <a:cs typeface="Courier"/>
              </a:rPr>
              <a:t>=</a:t>
            </a:r>
            <a:r>
              <a:rPr lang="fr-FR" b="1" dirty="0">
                <a:solidFill>
                  <a:srgbClr val="0000FF"/>
                </a:solidFill>
                <a:latin typeface="Courier"/>
                <a:cs typeface="Courier"/>
              </a:rPr>
              <a:t>"8"</a:t>
            </a:r>
          </a:p>
          <a:p>
            <a:r>
              <a:rPr lang="fr-FR" b="1" dirty="0">
                <a:latin typeface="Courier"/>
                <a:cs typeface="Courier"/>
              </a:rPr>
              <a:t>        </a:t>
            </a:r>
            <a:r>
              <a:rPr lang="fr-FR" b="1" dirty="0" err="1">
                <a:solidFill>
                  <a:srgbClr val="9D009D"/>
                </a:solidFill>
                <a:latin typeface="Courier"/>
                <a:cs typeface="Courier"/>
              </a:rPr>
              <a:t>android:onClick</a:t>
            </a:r>
            <a:r>
              <a:rPr lang="fr-FR" b="1" dirty="0">
                <a:latin typeface="Courier"/>
                <a:cs typeface="Courier"/>
              </a:rPr>
              <a:t>=</a:t>
            </a:r>
            <a:r>
              <a:rPr lang="fr-FR" b="1" dirty="0">
                <a:solidFill>
                  <a:srgbClr val="0000FF"/>
                </a:solidFill>
                <a:latin typeface="Courier"/>
                <a:cs typeface="Courier"/>
              </a:rPr>
              <a:t>"</a:t>
            </a:r>
            <a:r>
              <a:rPr lang="fr-FR" b="1" dirty="0" err="1">
                <a:solidFill>
                  <a:srgbClr val="0000FF"/>
                </a:solidFill>
                <a:latin typeface="Courier"/>
                <a:cs typeface="Courier"/>
              </a:rPr>
              <a:t>clickSliderTile</a:t>
            </a:r>
            <a:r>
              <a:rPr lang="fr-FR" b="1" dirty="0">
                <a:solidFill>
                  <a:srgbClr val="0000FF"/>
                </a:solidFill>
                <a:latin typeface="Courier"/>
                <a:cs typeface="Courier"/>
              </a:rPr>
              <a:t>" </a:t>
            </a:r>
            <a:r>
              <a:rPr lang="fr-FR" b="1" dirty="0">
                <a:solidFill>
                  <a:srgbClr val="008000"/>
                </a:solidFill>
                <a:latin typeface="Courier"/>
                <a:cs typeface="Courier"/>
              </a:rPr>
              <a:t>/</a:t>
            </a:r>
            <a:r>
              <a:rPr lang="fr-FR" b="1" dirty="0" smtClean="0">
                <a:solidFill>
                  <a:srgbClr val="008000"/>
                </a:solidFill>
                <a:latin typeface="Courier"/>
                <a:cs typeface="Courier"/>
              </a:rPr>
              <a:t>&gt;</a:t>
            </a:r>
          </a:p>
          <a:p>
            <a:endParaRPr lang="en-US" b="1" dirty="0">
              <a:solidFill>
                <a:srgbClr val="008000"/>
              </a:solidFill>
              <a:latin typeface="Courier"/>
              <a:cs typeface="Courier"/>
            </a:endParaRPr>
          </a:p>
        </p:txBody>
      </p:sp>
      <p:sp>
        <p:nvSpPr>
          <p:cNvPr id="5" name="Frame 4"/>
          <p:cNvSpPr/>
          <p:nvPr/>
        </p:nvSpPr>
        <p:spPr>
          <a:xfrm>
            <a:off x="1874774" y="3448413"/>
            <a:ext cx="4862273" cy="568845"/>
          </a:xfrm>
          <a:prstGeom prst="frame">
            <a:avLst>
              <a:gd name="adj1" fmla="val 740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886476" y="4734859"/>
            <a:ext cx="2435507"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Add your action here!</a:t>
            </a:r>
            <a:endParaRPr lang="en-US" dirty="0"/>
          </a:p>
        </p:txBody>
      </p:sp>
      <p:cxnSp>
        <p:nvCxnSpPr>
          <p:cNvPr id="8" name="Straight Arrow Connector 7"/>
          <p:cNvCxnSpPr>
            <a:stCxn id="6" idx="1"/>
          </p:cNvCxnSpPr>
          <p:nvPr/>
        </p:nvCxnSpPr>
        <p:spPr>
          <a:xfrm flipH="1" flipV="1">
            <a:off x="4438952" y="4017258"/>
            <a:ext cx="447524" cy="902267"/>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479497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Test It!</a:t>
            </a:r>
            <a:endParaRPr lang="en-US" dirty="0"/>
          </a:p>
        </p:txBody>
      </p:sp>
      <p:sp>
        <p:nvSpPr>
          <p:cNvPr id="3" name="Content Placeholder 2"/>
          <p:cNvSpPr>
            <a:spLocks noGrp="1"/>
          </p:cNvSpPr>
          <p:nvPr>
            <p:ph idx="1"/>
          </p:nvPr>
        </p:nvSpPr>
        <p:spPr>
          <a:xfrm>
            <a:off x="779463" y="1828800"/>
            <a:ext cx="7583487" cy="2815771"/>
          </a:xfrm>
        </p:spPr>
        <p:txBody>
          <a:bodyPr/>
          <a:lstStyle/>
          <a:p>
            <a:r>
              <a:rPr lang="en-US" dirty="0" smtClean="0"/>
              <a:t>After all that hard work, your interface is ready to test.</a:t>
            </a:r>
          </a:p>
          <a:p>
            <a:r>
              <a:rPr lang="en-US" dirty="0" smtClean="0"/>
              <a:t>Press the “Run” button at the top of the screen and try your app out on the phone.</a:t>
            </a:r>
          </a:p>
          <a:p>
            <a:r>
              <a:rPr lang="en-US" dirty="0" smtClean="0"/>
              <a:t>Nothing happens… the back-end isn’t done yet!</a:t>
            </a:r>
          </a:p>
          <a:p>
            <a:r>
              <a:rPr lang="en-US" dirty="0" smtClean="0"/>
              <a:t>DON</a:t>
            </a:r>
            <a:r>
              <a:rPr lang="fr-FR" dirty="0" smtClean="0"/>
              <a:t>’</a:t>
            </a:r>
            <a:r>
              <a:rPr lang="en-US" dirty="0" smtClean="0"/>
              <a:t>T UNPLUG THE PHONE</a:t>
            </a:r>
          </a:p>
          <a:p>
            <a:pPr marL="0" indent="0">
              <a:buNone/>
            </a:pP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53893" b="82323"/>
          <a:stretch/>
        </p:blipFill>
        <p:spPr>
          <a:xfrm>
            <a:off x="779463" y="4596191"/>
            <a:ext cx="7171304" cy="1729620"/>
          </a:xfrm>
          <a:prstGeom prst="rect">
            <a:avLst/>
          </a:prstGeom>
        </p:spPr>
      </p:pic>
      <p:sp>
        <p:nvSpPr>
          <p:cNvPr id="5" name="Donut 4"/>
          <p:cNvSpPr/>
          <p:nvPr/>
        </p:nvSpPr>
        <p:spPr>
          <a:xfrm>
            <a:off x="3342309" y="4330094"/>
            <a:ext cx="903120" cy="885202"/>
          </a:xfrm>
          <a:prstGeom prst="donut">
            <a:avLst>
              <a:gd name="adj" fmla="val 1165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TextBox 5"/>
          <p:cNvSpPr txBox="1"/>
          <p:nvPr/>
        </p:nvSpPr>
        <p:spPr>
          <a:xfrm>
            <a:off x="4717143" y="5406571"/>
            <a:ext cx="1383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Click to run</a:t>
            </a:r>
            <a:endParaRPr lang="en-US" dirty="0"/>
          </a:p>
        </p:txBody>
      </p:sp>
      <p:cxnSp>
        <p:nvCxnSpPr>
          <p:cNvPr id="8" name="Straight Arrow Connector 7"/>
          <p:cNvCxnSpPr>
            <a:stCxn id="6" idx="1"/>
            <a:endCxn id="5" idx="5"/>
          </p:cNvCxnSpPr>
          <p:nvPr/>
        </p:nvCxnSpPr>
        <p:spPr>
          <a:xfrm flipH="1" flipV="1">
            <a:off x="4113170" y="5085661"/>
            <a:ext cx="603973" cy="505576"/>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0584990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Slider Puzzle Game:</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2"/>
                </a:solidFill>
              </a:rPr>
              <a:t>Problem:</a:t>
            </a:r>
            <a:br>
              <a:rPr lang="en-US" dirty="0" smtClean="0">
                <a:solidFill>
                  <a:schemeClr val="accent2"/>
                </a:solidFill>
              </a:rPr>
            </a:br>
            <a:r>
              <a:rPr lang="en-US" dirty="0" smtClean="0"/>
              <a:t>- 9 squares and 8 tiles; only one free space</a:t>
            </a:r>
            <a:r>
              <a:rPr lang="en-US" dirty="0"/>
              <a:t/>
            </a:r>
            <a:br>
              <a:rPr lang="en-US" dirty="0"/>
            </a:br>
            <a:r>
              <a:rPr lang="en-US" dirty="0" smtClean="0"/>
              <a:t>- All of the tiles are shuffled out of order</a:t>
            </a:r>
            <a:br>
              <a:rPr lang="en-US" dirty="0" smtClean="0"/>
            </a:br>
            <a:r>
              <a:rPr lang="en-US" dirty="0" smtClean="0"/>
              <a:t/>
            </a:r>
            <a:br>
              <a:rPr lang="en-US" dirty="0" smtClean="0"/>
            </a:br>
            <a:r>
              <a:rPr lang="en-US" dirty="0" smtClean="0">
                <a:solidFill>
                  <a:srgbClr val="DDF53D"/>
                </a:solidFill>
              </a:rPr>
              <a:t>How to Play:</a:t>
            </a:r>
            <a:br>
              <a:rPr lang="en-US" dirty="0" smtClean="0">
                <a:solidFill>
                  <a:srgbClr val="DDF53D"/>
                </a:solidFill>
              </a:rPr>
            </a:br>
            <a:r>
              <a:rPr lang="en-US" dirty="0" smtClean="0"/>
              <a:t>- Move a tile right, left, up, or down into a free space</a:t>
            </a:r>
            <a:br>
              <a:rPr lang="en-US" dirty="0" smtClean="0"/>
            </a:br>
            <a:r>
              <a:rPr lang="en-US" dirty="0" smtClean="0"/>
              <a:t>- Can only move one tile at a time</a:t>
            </a:r>
            <a:br>
              <a:rPr lang="en-US" dirty="0" smtClean="0"/>
            </a:br>
            <a:r>
              <a:rPr lang="en-US" dirty="0" smtClean="0"/>
              <a:t/>
            </a:r>
            <a:br>
              <a:rPr lang="en-US" dirty="0" smtClean="0"/>
            </a:br>
            <a:r>
              <a:rPr lang="en-US" dirty="0" smtClean="0">
                <a:solidFill>
                  <a:srgbClr val="DDF53D"/>
                </a:solidFill>
              </a:rPr>
              <a:t>Goal:</a:t>
            </a:r>
            <a:r>
              <a:rPr lang="en-US" dirty="0">
                <a:solidFill>
                  <a:srgbClr val="DDF53D"/>
                </a:solidFill>
              </a:rPr>
              <a:t/>
            </a:r>
            <a:br>
              <a:rPr lang="en-US" dirty="0">
                <a:solidFill>
                  <a:srgbClr val="DDF53D"/>
                </a:solidFill>
              </a:rPr>
            </a:br>
            <a:r>
              <a:rPr lang="en-US" dirty="0" smtClean="0"/>
              <a:t>- Get all of the tiles back in sorted order</a:t>
            </a:r>
            <a:br>
              <a:rPr lang="en-US" dirty="0" smtClean="0"/>
            </a:br>
            <a:r>
              <a:rPr lang="en-US" dirty="0" smtClean="0"/>
              <a:t/>
            </a:r>
            <a:br>
              <a:rPr lang="en-US" dirty="0" smtClean="0"/>
            </a:br>
            <a:r>
              <a:rPr lang="en-US" dirty="0" smtClean="0">
                <a:solidFill>
                  <a:srgbClr val="DDF53D"/>
                </a:solidFill>
              </a:rPr>
              <a:t>Bonus:</a:t>
            </a:r>
            <a:r>
              <a:rPr lang="en-US" dirty="0" smtClean="0"/>
              <a:t> do it in as few moves as possible!</a:t>
            </a:r>
          </a:p>
        </p:txBody>
      </p:sp>
    </p:spTree>
    <p:extLst>
      <p:ext uri="{BB962C8B-B14F-4D97-AF65-F5344CB8AC3E}">
        <p14:creationId xmlns:p14="http://schemas.microsoft.com/office/powerpoint/2010/main" val="1259401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Back-End Designer</a:t>
            </a:r>
            <a:endParaRPr lang="en-US" dirty="0"/>
          </a:p>
        </p:txBody>
      </p:sp>
      <p:sp>
        <p:nvSpPr>
          <p:cNvPr id="5" name="Text Placeholder 4"/>
          <p:cNvSpPr>
            <a:spLocks noGrp="1"/>
          </p:cNvSpPr>
          <p:nvPr>
            <p:ph type="body" idx="1"/>
          </p:nvPr>
        </p:nvSpPr>
        <p:spPr/>
        <p:txBody>
          <a:bodyPr/>
          <a:lstStyle/>
          <a:p>
            <a:r>
              <a:rPr lang="en-US" dirty="0" smtClean="0"/>
              <a:t>The behavior and actions </a:t>
            </a:r>
            <a:endParaRPr lang="en-US" dirty="0"/>
          </a:p>
        </p:txBody>
      </p:sp>
    </p:spTree>
    <p:extLst>
      <p:ext uri="{BB962C8B-B14F-4D97-AF65-F5344CB8AC3E}">
        <p14:creationId xmlns:p14="http://schemas.microsoft.com/office/powerpoint/2010/main" val="2022067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Game:</a:t>
            </a:r>
            <a:endParaRPr lang="en-US" dirty="0"/>
          </a:p>
        </p:txBody>
      </p:sp>
      <p:sp>
        <p:nvSpPr>
          <p:cNvPr id="5" name="Content Placeholder 4"/>
          <p:cNvSpPr>
            <a:spLocks noGrp="1"/>
          </p:cNvSpPr>
          <p:nvPr>
            <p:ph idx="1"/>
          </p:nvPr>
        </p:nvSpPr>
        <p:spPr/>
        <p:txBody>
          <a:bodyPr/>
          <a:lstStyle/>
          <a:p>
            <a:r>
              <a:rPr lang="en-US" dirty="0" smtClean="0"/>
              <a:t>To make the back-end work, we need to write the code for the slider puzzle game.</a:t>
            </a:r>
          </a:p>
          <a:p>
            <a:r>
              <a:rPr lang="en-US" dirty="0" smtClean="0"/>
              <a:t>This code is in sections – each section accomplishes a specific action. For example:</a:t>
            </a:r>
          </a:p>
          <a:p>
            <a:pPr lvl="1"/>
            <a:r>
              <a:rPr lang="en-US" dirty="0" smtClean="0"/>
              <a:t>Start a new game</a:t>
            </a:r>
          </a:p>
          <a:p>
            <a:pPr lvl="1"/>
            <a:r>
              <a:rPr lang="en-US" dirty="0" smtClean="0"/>
              <a:t>Move a tile</a:t>
            </a:r>
          </a:p>
          <a:p>
            <a:r>
              <a:rPr lang="en-US" dirty="0" smtClean="0"/>
              <a:t>This involves the last file for the app – </a:t>
            </a:r>
            <a:r>
              <a:rPr lang="en-US" dirty="0" err="1" smtClean="0"/>
              <a:t>Game.java</a:t>
            </a:r>
            <a:endParaRPr lang="en-US" dirty="0" smtClean="0"/>
          </a:p>
          <a:p>
            <a:endParaRPr lang="en-US" dirty="0"/>
          </a:p>
        </p:txBody>
      </p:sp>
      <p:pic>
        <p:nvPicPr>
          <p:cNvPr id="6" name="Picture 5" descr="addbuttonbeforeimg.png"/>
          <p:cNvPicPr>
            <a:picLocks noChangeAspect="1"/>
          </p:cNvPicPr>
          <p:nvPr/>
        </p:nvPicPr>
        <p:blipFill rotWithShape="1">
          <a:blip r:embed="rId2">
            <a:extLst>
              <a:ext uri="{28A0092B-C50C-407E-A947-70E740481C1C}">
                <a14:useLocalDpi xmlns:a14="http://schemas.microsoft.com/office/drawing/2010/main" val="0"/>
              </a:ext>
            </a:extLst>
          </a:blip>
          <a:srcRect r="53893" b="88031"/>
          <a:stretch/>
        </p:blipFill>
        <p:spPr>
          <a:xfrm>
            <a:off x="861775" y="5096440"/>
            <a:ext cx="7171304" cy="1171099"/>
          </a:xfrm>
          <a:prstGeom prst="rect">
            <a:avLst/>
          </a:prstGeom>
        </p:spPr>
      </p:pic>
      <p:sp>
        <p:nvSpPr>
          <p:cNvPr id="7" name="Donut 6"/>
          <p:cNvSpPr/>
          <p:nvPr/>
        </p:nvSpPr>
        <p:spPr>
          <a:xfrm>
            <a:off x="4322923" y="5096440"/>
            <a:ext cx="2366644" cy="1187582"/>
          </a:xfrm>
          <a:prstGeom prst="donut">
            <a:avLst>
              <a:gd name="adj" fmla="val 48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25841851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Starting a New Game:</a:t>
            </a:r>
            <a:endParaRPr lang="en-US" dirty="0"/>
          </a:p>
        </p:txBody>
      </p:sp>
      <p:pic>
        <p:nvPicPr>
          <p:cNvPr id="2" name="Picture 1" descr="newgamecod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01" y="1563847"/>
            <a:ext cx="7250427" cy="4919532"/>
          </a:xfrm>
          <a:prstGeom prst="rect">
            <a:avLst/>
          </a:prstGeom>
        </p:spPr>
      </p:pic>
      <p:sp>
        <p:nvSpPr>
          <p:cNvPr id="3" name="TextBox 2"/>
          <p:cNvSpPr txBox="1"/>
          <p:nvPr/>
        </p:nvSpPr>
        <p:spPr>
          <a:xfrm>
            <a:off x="6608490" y="4232970"/>
            <a:ext cx="223364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Pick the best action</a:t>
            </a:r>
            <a:endParaRPr lang="en-US" dirty="0"/>
          </a:p>
        </p:txBody>
      </p:sp>
      <p:cxnSp>
        <p:nvCxnSpPr>
          <p:cNvPr id="7" name="Straight Arrow Connector 6"/>
          <p:cNvCxnSpPr>
            <a:stCxn id="3" idx="1"/>
          </p:cNvCxnSpPr>
          <p:nvPr/>
        </p:nvCxnSpPr>
        <p:spPr>
          <a:xfrm flipH="1">
            <a:off x="5173908" y="4417636"/>
            <a:ext cx="1434582" cy="0"/>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7255972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Shuffling the Tiles:</a:t>
            </a:r>
            <a:endParaRPr lang="en-US" dirty="0"/>
          </a:p>
        </p:txBody>
      </p:sp>
      <p:pic>
        <p:nvPicPr>
          <p:cNvPr id="4" name="Picture 3" descr="shuffletilescod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63" y="1535220"/>
            <a:ext cx="7063778" cy="4801595"/>
          </a:xfrm>
          <a:prstGeom prst="rect">
            <a:avLst/>
          </a:prstGeom>
        </p:spPr>
      </p:pic>
      <p:sp>
        <p:nvSpPr>
          <p:cNvPr id="5" name="TextBox 4"/>
          <p:cNvSpPr txBox="1"/>
          <p:nvPr/>
        </p:nvSpPr>
        <p:spPr>
          <a:xfrm>
            <a:off x="6608490" y="3633299"/>
            <a:ext cx="223364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Pick the best action</a:t>
            </a:r>
            <a:endParaRPr lang="en-US" dirty="0"/>
          </a:p>
        </p:txBody>
      </p:sp>
      <p:cxnSp>
        <p:nvCxnSpPr>
          <p:cNvPr id="6" name="Straight Arrow Connector 5"/>
          <p:cNvCxnSpPr>
            <a:stCxn id="5" idx="1"/>
          </p:cNvCxnSpPr>
          <p:nvPr/>
        </p:nvCxnSpPr>
        <p:spPr>
          <a:xfrm flipH="1">
            <a:off x="5173908" y="3817965"/>
            <a:ext cx="1434582" cy="0"/>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56150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the Game:</a:t>
            </a:r>
            <a:endParaRPr lang="en-US" dirty="0"/>
          </a:p>
        </p:txBody>
      </p:sp>
      <p:sp>
        <p:nvSpPr>
          <p:cNvPr id="3" name="Content Placeholder 2"/>
          <p:cNvSpPr>
            <a:spLocks noGrp="1"/>
          </p:cNvSpPr>
          <p:nvPr>
            <p:ph idx="1"/>
          </p:nvPr>
        </p:nvSpPr>
        <p:spPr/>
        <p:txBody>
          <a:bodyPr/>
          <a:lstStyle/>
          <a:p>
            <a:r>
              <a:rPr lang="en-US" dirty="0" smtClean="0"/>
              <a:t>There are many things that need to happen each time the player clicks on a tile.</a:t>
            </a:r>
          </a:p>
          <a:p>
            <a:r>
              <a:rPr lang="en-US" dirty="0" smtClean="0"/>
              <a:t>They have to happen in the correct order for the game to work!</a:t>
            </a:r>
          </a:p>
          <a:p>
            <a:r>
              <a:rPr lang="en-US" dirty="0" smtClean="0"/>
              <a:t>Some of the actions are:</a:t>
            </a:r>
          </a:p>
          <a:p>
            <a:pPr lvl="1"/>
            <a:r>
              <a:rPr lang="en-US" dirty="0" smtClean="0"/>
              <a:t>Check if a tile can move</a:t>
            </a:r>
          </a:p>
          <a:p>
            <a:pPr lvl="1"/>
            <a:r>
              <a:rPr lang="en-US" dirty="0" smtClean="0"/>
              <a:t>Swap to tiles if they can move</a:t>
            </a:r>
          </a:p>
          <a:p>
            <a:pPr lvl="1"/>
            <a:r>
              <a:rPr lang="en-US" dirty="0" smtClean="0"/>
              <a:t>Check if the player won the game</a:t>
            </a:r>
            <a:endParaRPr lang="en-US" dirty="0"/>
          </a:p>
        </p:txBody>
      </p:sp>
    </p:spTree>
    <p:extLst>
      <p:ext uri="{BB962C8B-B14F-4D97-AF65-F5344CB8AC3E}">
        <p14:creationId xmlns:p14="http://schemas.microsoft.com/office/powerpoint/2010/main" val="7453689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the Game:</a:t>
            </a:r>
            <a:endParaRPr lang="en-US" dirty="0"/>
          </a:p>
        </p:txBody>
      </p:sp>
      <p:pic>
        <p:nvPicPr>
          <p:cNvPr id="4" name="Picture 3" descr="movetilecodeimg.png"/>
          <p:cNvPicPr>
            <a:picLocks noChangeAspect="1"/>
          </p:cNvPicPr>
          <p:nvPr/>
        </p:nvPicPr>
        <p:blipFill rotWithShape="1">
          <a:blip r:embed="rId2">
            <a:extLst>
              <a:ext uri="{28A0092B-C50C-407E-A947-70E740481C1C}">
                <a14:useLocalDpi xmlns:a14="http://schemas.microsoft.com/office/drawing/2010/main" val="0"/>
              </a:ext>
            </a:extLst>
          </a:blip>
          <a:srcRect l="4560"/>
          <a:stretch/>
        </p:blipFill>
        <p:spPr>
          <a:xfrm>
            <a:off x="779463" y="1622638"/>
            <a:ext cx="7559947" cy="4616801"/>
          </a:xfrm>
          <a:prstGeom prst="rect">
            <a:avLst/>
          </a:prstGeom>
        </p:spPr>
      </p:pic>
      <p:sp>
        <p:nvSpPr>
          <p:cNvPr id="5" name="TextBox 4"/>
          <p:cNvSpPr txBox="1"/>
          <p:nvPr/>
        </p:nvSpPr>
        <p:spPr>
          <a:xfrm>
            <a:off x="6467383" y="3633298"/>
            <a:ext cx="2327079"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Pick the best actions</a:t>
            </a:r>
            <a:endParaRPr lang="en-US" dirty="0"/>
          </a:p>
        </p:txBody>
      </p:sp>
      <p:cxnSp>
        <p:nvCxnSpPr>
          <p:cNvPr id="7" name="Elbow Connector 6"/>
          <p:cNvCxnSpPr>
            <a:stCxn id="5" idx="1"/>
          </p:cNvCxnSpPr>
          <p:nvPr/>
        </p:nvCxnSpPr>
        <p:spPr>
          <a:xfrm rot="10800000">
            <a:off x="4021537" y="2739674"/>
            <a:ext cx="2445846" cy="1078290"/>
          </a:xfrm>
          <a:prstGeom prst="bentConnector3">
            <a:avLst>
              <a:gd name="adj1" fmla="val 12981"/>
            </a:avLst>
          </a:prstGeom>
          <a:ln w="57150" cmpd="sng">
            <a:tailEnd type="arrow"/>
          </a:ln>
        </p:spPr>
        <p:style>
          <a:lnRef idx="2">
            <a:schemeClr val="accent5"/>
          </a:lnRef>
          <a:fillRef idx="0">
            <a:schemeClr val="accent5"/>
          </a:fillRef>
          <a:effectRef idx="1">
            <a:schemeClr val="accent5"/>
          </a:effectRef>
          <a:fontRef idx="minor">
            <a:schemeClr val="tx1"/>
          </a:fontRef>
        </p:style>
      </p:cxnSp>
      <p:cxnSp>
        <p:nvCxnSpPr>
          <p:cNvPr id="13" name="Elbow Connector 12"/>
          <p:cNvCxnSpPr>
            <a:stCxn id="5" idx="2"/>
          </p:cNvCxnSpPr>
          <p:nvPr/>
        </p:nvCxnSpPr>
        <p:spPr>
          <a:xfrm rot="5400000">
            <a:off x="5646417" y="3389014"/>
            <a:ext cx="1370891" cy="2598122"/>
          </a:xfrm>
          <a:prstGeom prst="bentConnector2">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1139208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Swapping Two Tiles:</a:t>
            </a:r>
            <a:endParaRPr lang="en-US" dirty="0"/>
          </a:p>
        </p:txBody>
      </p:sp>
      <p:sp>
        <p:nvSpPr>
          <p:cNvPr id="3" name="Content Placeholder 2"/>
          <p:cNvSpPr>
            <a:spLocks noGrp="1"/>
          </p:cNvSpPr>
          <p:nvPr>
            <p:ph idx="1"/>
          </p:nvPr>
        </p:nvSpPr>
        <p:spPr/>
        <p:txBody>
          <a:bodyPr/>
          <a:lstStyle/>
          <a:p>
            <a:r>
              <a:rPr lang="en-US" dirty="0" smtClean="0"/>
              <a:t>How does it work?</a:t>
            </a:r>
          </a:p>
          <a:p>
            <a:r>
              <a:rPr lang="en-US" dirty="0" smtClean="0"/>
              <a:t>The empty space in the puzzle is actually an invisible tile!</a:t>
            </a:r>
          </a:p>
          <a:p>
            <a:r>
              <a:rPr lang="en-US" dirty="0" smtClean="0"/>
              <a:t>When you swap two tiles, you make the new one Visible and the old one Invisible!</a:t>
            </a:r>
          </a:p>
          <a:p>
            <a:r>
              <a:rPr lang="en-US" dirty="0" smtClean="0"/>
              <a:t>This happens almost instantly, but looks like motion to the eye</a:t>
            </a:r>
            <a:endParaRPr lang="en-US" dirty="0"/>
          </a:p>
        </p:txBody>
      </p:sp>
      <p:pic>
        <p:nvPicPr>
          <p:cNvPr id="4" name="Picture 3"/>
          <p:cNvPicPr>
            <a:picLocks noChangeAspect="1"/>
          </p:cNvPicPr>
          <p:nvPr/>
        </p:nvPicPr>
        <p:blipFill>
          <a:blip r:embed="rId2"/>
          <a:stretch>
            <a:fillRect/>
          </a:stretch>
        </p:blipFill>
        <p:spPr>
          <a:xfrm>
            <a:off x="5900482" y="4892879"/>
            <a:ext cx="1986717" cy="1536094"/>
          </a:xfrm>
          <a:prstGeom prst="rect">
            <a:avLst/>
          </a:prstGeom>
        </p:spPr>
      </p:pic>
      <p:pic>
        <p:nvPicPr>
          <p:cNvPr id="5" name="Picture 4" descr="fullgame.png"/>
          <p:cNvPicPr>
            <a:picLocks noChangeAspect="1"/>
          </p:cNvPicPr>
          <p:nvPr/>
        </p:nvPicPr>
        <p:blipFill rotWithShape="1">
          <a:blip r:embed="rId3">
            <a:extLst>
              <a:ext uri="{28A0092B-C50C-407E-A947-70E740481C1C}">
                <a14:useLocalDpi xmlns:a14="http://schemas.microsoft.com/office/drawing/2010/main" val="0"/>
              </a:ext>
            </a:extLst>
          </a:blip>
          <a:srcRect l="35025" t="56042" r="7596" b="24114"/>
          <a:stretch/>
        </p:blipFill>
        <p:spPr>
          <a:xfrm>
            <a:off x="1740315" y="5255674"/>
            <a:ext cx="1563931" cy="811320"/>
          </a:xfrm>
          <a:prstGeom prst="rect">
            <a:avLst/>
          </a:prstGeom>
          <a:ln w="12700" cmpd="sng">
            <a:solidFill>
              <a:srgbClr val="000000"/>
            </a:solidFill>
          </a:ln>
        </p:spPr>
      </p:pic>
      <p:pic>
        <p:nvPicPr>
          <p:cNvPr id="7" name="Picture 6" descr="tilemoveimg.png"/>
          <p:cNvPicPr>
            <a:picLocks noChangeAspect="1"/>
          </p:cNvPicPr>
          <p:nvPr/>
        </p:nvPicPr>
        <p:blipFill rotWithShape="1">
          <a:blip r:embed="rId4">
            <a:extLst>
              <a:ext uri="{28A0092B-C50C-407E-A947-70E740481C1C}">
                <a14:useLocalDpi xmlns:a14="http://schemas.microsoft.com/office/drawing/2010/main" val="0"/>
              </a:ext>
            </a:extLst>
          </a:blip>
          <a:srcRect l="6013" t="16487" r="9113" b="16785"/>
          <a:stretch/>
        </p:blipFill>
        <p:spPr>
          <a:xfrm>
            <a:off x="1740315" y="5255674"/>
            <a:ext cx="1566680" cy="813816"/>
          </a:xfrm>
          <a:prstGeom prst="rect">
            <a:avLst/>
          </a:prstGeom>
          <a:ln>
            <a:solidFill>
              <a:schemeClr val="tx1"/>
            </a:solidFill>
          </a:ln>
        </p:spPr>
      </p:pic>
      <p:cxnSp>
        <p:nvCxnSpPr>
          <p:cNvPr id="9" name="Straight Connector 8"/>
          <p:cNvCxnSpPr/>
          <p:nvPr/>
        </p:nvCxnSpPr>
        <p:spPr>
          <a:xfrm flipH="1">
            <a:off x="3609977" y="5667477"/>
            <a:ext cx="1987250" cy="0"/>
          </a:xfrm>
          <a:prstGeom prst="line">
            <a:avLst/>
          </a:prstGeom>
          <a:ln>
            <a:solidFill>
              <a:srgbClr val="38ABED"/>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9934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the Game:</a:t>
            </a:r>
            <a:endParaRPr lang="en-US" dirty="0"/>
          </a:p>
        </p:txBody>
      </p:sp>
      <p:sp>
        <p:nvSpPr>
          <p:cNvPr id="3" name="Content Placeholder 2"/>
          <p:cNvSpPr>
            <a:spLocks noGrp="1"/>
          </p:cNvSpPr>
          <p:nvPr>
            <p:ph idx="1"/>
          </p:nvPr>
        </p:nvSpPr>
        <p:spPr>
          <a:xfrm>
            <a:off x="779463" y="1828800"/>
            <a:ext cx="7583487" cy="969664"/>
          </a:xfrm>
        </p:spPr>
        <p:txBody>
          <a:bodyPr/>
          <a:lstStyle/>
          <a:p>
            <a:r>
              <a:rPr lang="en-US" dirty="0" smtClean="0"/>
              <a:t>There’s one last thing we need to check after each move… what is it?</a:t>
            </a:r>
            <a:endParaRPr lang="en-US" dirty="0"/>
          </a:p>
        </p:txBody>
      </p:sp>
      <p:pic>
        <p:nvPicPr>
          <p:cNvPr id="4" name="Picture 3" descr="checkforwincod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63" y="2798464"/>
            <a:ext cx="6096000" cy="2197100"/>
          </a:xfrm>
          <a:prstGeom prst="rect">
            <a:avLst/>
          </a:prstGeom>
        </p:spPr>
      </p:pic>
      <p:sp>
        <p:nvSpPr>
          <p:cNvPr id="5" name="TextBox 4"/>
          <p:cNvSpPr txBox="1"/>
          <p:nvPr/>
        </p:nvSpPr>
        <p:spPr>
          <a:xfrm>
            <a:off x="940710" y="5372160"/>
            <a:ext cx="5121915" cy="369332"/>
          </a:xfrm>
          <a:prstGeom prst="rect">
            <a:avLst/>
          </a:prstGeom>
          <a:noFill/>
        </p:spPr>
        <p:txBody>
          <a:bodyPr wrap="none" rtlCol="0">
            <a:spAutoFit/>
          </a:bodyPr>
          <a:lstStyle/>
          <a:p>
            <a:r>
              <a:rPr lang="en-US" dirty="0" smtClean="0">
                <a:solidFill>
                  <a:schemeClr val="bg1"/>
                </a:solidFill>
              </a:rPr>
              <a:t>Hint: How do we tell if the game is over or not?</a:t>
            </a:r>
            <a:endParaRPr lang="en-US" dirty="0">
              <a:solidFill>
                <a:schemeClr val="bg1"/>
              </a:solidFill>
            </a:endParaRPr>
          </a:p>
        </p:txBody>
      </p:sp>
      <p:sp>
        <p:nvSpPr>
          <p:cNvPr id="6" name="TextBox 5"/>
          <p:cNvSpPr txBox="1"/>
          <p:nvPr/>
        </p:nvSpPr>
        <p:spPr>
          <a:xfrm>
            <a:off x="6291001" y="3990872"/>
            <a:ext cx="223364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Pick the best action</a:t>
            </a:r>
            <a:endParaRPr lang="en-US" dirty="0"/>
          </a:p>
        </p:txBody>
      </p:sp>
      <p:cxnSp>
        <p:nvCxnSpPr>
          <p:cNvPr id="7" name="Straight Arrow Connector 6"/>
          <p:cNvCxnSpPr>
            <a:stCxn id="6" idx="1"/>
          </p:cNvCxnSpPr>
          <p:nvPr/>
        </p:nvCxnSpPr>
        <p:spPr>
          <a:xfrm flipH="1">
            <a:off x="4856419" y="4175538"/>
            <a:ext cx="1434582" cy="0"/>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229657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 of the Game:</a:t>
            </a:r>
            <a:endParaRPr lang="en-US" dirty="0"/>
          </a:p>
        </p:txBody>
      </p:sp>
      <p:sp>
        <p:nvSpPr>
          <p:cNvPr id="3" name="Content Placeholder 2"/>
          <p:cNvSpPr>
            <a:spLocks noGrp="1"/>
          </p:cNvSpPr>
          <p:nvPr>
            <p:ph idx="1"/>
          </p:nvPr>
        </p:nvSpPr>
        <p:spPr>
          <a:xfrm>
            <a:off x="779463" y="1687701"/>
            <a:ext cx="7583487" cy="1475269"/>
          </a:xfrm>
        </p:spPr>
        <p:txBody>
          <a:bodyPr/>
          <a:lstStyle/>
          <a:p>
            <a:r>
              <a:rPr lang="en-US" dirty="0" smtClean="0"/>
              <a:t>When all of the tiles are back in order, the game is over!</a:t>
            </a:r>
          </a:p>
          <a:p>
            <a:r>
              <a:rPr lang="en-US" dirty="0" smtClean="0"/>
              <a:t>The app should let the player know they won and get ready for a new game.</a:t>
            </a:r>
            <a:endParaRPr lang="en-US" dirty="0"/>
          </a:p>
        </p:txBody>
      </p:sp>
      <p:pic>
        <p:nvPicPr>
          <p:cNvPr id="4" name="Picture 3" descr="gameovercod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63" y="3304069"/>
            <a:ext cx="7404100" cy="3187700"/>
          </a:xfrm>
          <a:prstGeom prst="rect">
            <a:avLst/>
          </a:prstGeom>
        </p:spPr>
      </p:pic>
      <p:sp>
        <p:nvSpPr>
          <p:cNvPr id="5" name="TextBox 4"/>
          <p:cNvSpPr txBox="1"/>
          <p:nvPr/>
        </p:nvSpPr>
        <p:spPr>
          <a:xfrm>
            <a:off x="6584973" y="5225488"/>
            <a:ext cx="223364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Pick the best action</a:t>
            </a:r>
            <a:endParaRPr lang="en-US" dirty="0"/>
          </a:p>
        </p:txBody>
      </p:sp>
      <p:cxnSp>
        <p:nvCxnSpPr>
          <p:cNvPr id="6" name="Straight Arrow Connector 5"/>
          <p:cNvCxnSpPr>
            <a:stCxn id="5" idx="1"/>
          </p:cNvCxnSpPr>
          <p:nvPr/>
        </p:nvCxnSpPr>
        <p:spPr>
          <a:xfrm flipH="1">
            <a:off x="5150391" y="5410154"/>
            <a:ext cx="1434582" cy="0"/>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311132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Everything:</a:t>
            </a:r>
            <a:endParaRPr lang="en-US" dirty="0"/>
          </a:p>
        </p:txBody>
      </p:sp>
      <p:sp>
        <p:nvSpPr>
          <p:cNvPr id="3" name="Content Placeholder 2"/>
          <p:cNvSpPr>
            <a:spLocks noGrp="1"/>
          </p:cNvSpPr>
          <p:nvPr>
            <p:ph idx="1"/>
          </p:nvPr>
        </p:nvSpPr>
        <p:spPr/>
        <p:txBody>
          <a:bodyPr/>
          <a:lstStyle/>
          <a:p>
            <a:r>
              <a:rPr lang="en-US" dirty="0" smtClean="0"/>
              <a:t>The Back-End and Interface are now complete.</a:t>
            </a:r>
          </a:p>
          <a:p>
            <a:r>
              <a:rPr lang="en-US" dirty="0" smtClean="0"/>
              <a:t>Together, the two make a fully-functional app!</a:t>
            </a:r>
          </a:p>
          <a:p>
            <a:r>
              <a:rPr lang="en-US" dirty="0" smtClean="0"/>
              <a:t>Save your work and test it out:</a:t>
            </a:r>
            <a:endParaRPr lang="en-US" dirty="0"/>
          </a:p>
        </p:txBody>
      </p:sp>
      <p:pic>
        <p:nvPicPr>
          <p:cNvPr id="4" name="Picture 3" descr="addbuttonbeforeimg.png"/>
          <p:cNvPicPr>
            <a:picLocks noChangeAspect="1"/>
          </p:cNvPicPr>
          <p:nvPr/>
        </p:nvPicPr>
        <p:blipFill rotWithShape="1">
          <a:blip r:embed="rId3">
            <a:extLst>
              <a:ext uri="{28A0092B-C50C-407E-A947-70E740481C1C}">
                <a14:useLocalDpi xmlns:a14="http://schemas.microsoft.com/office/drawing/2010/main" val="0"/>
              </a:ext>
            </a:extLst>
          </a:blip>
          <a:srcRect r="53893" b="82323"/>
          <a:stretch/>
        </p:blipFill>
        <p:spPr>
          <a:xfrm>
            <a:off x="779463" y="4208169"/>
            <a:ext cx="7171304" cy="1729620"/>
          </a:xfrm>
          <a:prstGeom prst="rect">
            <a:avLst/>
          </a:prstGeom>
        </p:spPr>
      </p:pic>
      <p:sp>
        <p:nvSpPr>
          <p:cNvPr id="5" name="Donut 4"/>
          <p:cNvSpPr/>
          <p:nvPr/>
        </p:nvSpPr>
        <p:spPr>
          <a:xfrm>
            <a:off x="884703" y="3953830"/>
            <a:ext cx="903120" cy="885202"/>
          </a:xfrm>
          <a:prstGeom prst="donut">
            <a:avLst>
              <a:gd name="adj" fmla="val 1165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6" name="Donut 5"/>
          <p:cNvSpPr/>
          <p:nvPr/>
        </p:nvSpPr>
        <p:spPr>
          <a:xfrm>
            <a:off x="3389345" y="3977346"/>
            <a:ext cx="903120" cy="885202"/>
          </a:xfrm>
          <a:prstGeom prst="donut">
            <a:avLst>
              <a:gd name="adj" fmla="val 1165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7" name="TextBox 6"/>
          <p:cNvSpPr txBox="1"/>
          <p:nvPr/>
        </p:nvSpPr>
        <p:spPr>
          <a:xfrm>
            <a:off x="2351775" y="3769164"/>
            <a:ext cx="655911"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Save</a:t>
            </a:r>
            <a:endParaRPr lang="en-US" dirty="0"/>
          </a:p>
        </p:txBody>
      </p:sp>
      <p:sp>
        <p:nvSpPr>
          <p:cNvPr id="8" name="TextBox 7"/>
          <p:cNvSpPr txBox="1"/>
          <p:nvPr/>
        </p:nvSpPr>
        <p:spPr>
          <a:xfrm>
            <a:off x="4945926" y="3769164"/>
            <a:ext cx="64937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Run!</a:t>
            </a:r>
            <a:endParaRPr lang="en-US" dirty="0"/>
          </a:p>
        </p:txBody>
      </p:sp>
      <p:cxnSp>
        <p:nvCxnSpPr>
          <p:cNvPr id="10" name="Straight Arrow Connector 9"/>
          <p:cNvCxnSpPr>
            <a:stCxn id="7" idx="1"/>
            <a:endCxn id="5" idx="7"/>
          </p:cNvCxnSpPr>
          <p:nvPr/>
        </p:nvCxnSpPr>
        <p:spPr>
          <a:xfrm flipH="1">
            <a:off x="1655564" y="3953830"/>
            <a:ext cx="696211" cy="129635"/>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cxnSp>
        <p:nvCxnSpPr>
          <p:cNvPr id="11" name="Straight Arrow Connector 10"/>
          <p:cNvCxnSpPr/>
          <p:nvPr/>
        </p:nvCxnSpPr>
        <p:spPr>
          <a:xfrm flipH="1">
            <a:off x="4249715" y="4004214"/>
            <a:ext cx="696211" cy="129635"/>
          </a:xfrm>
          <a:prstGeom prst="straightConnector1">
            <a:avLst/>
          </a:prstGeom>
          <a:ln w="5715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616465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a:t>
            </a:r>
            <a:endParaRPr lang="en-US" dirty="0"/>
          </a:p>
        </p:txBody>
      </p:sp>
      <p:pic>
        <p:nvPicPr>
          <p:cNvPr id="6" name="Picture 5"/>
          <p:cNvPicPr>
            <a:picLocks noChangeAspect="1"/>
          </p:cNvPicPr>
          <p:nvPr/>
        </p:nvPicPr>
        <p:blipFill>
          <a:blip r:embed="rId3"/>
          <a:stretch>
            <a:fillRect/>
          </a:stretch>
        </p:blipFill>
        <p:spPr>
          <a:xfrm>
            <a:off x="991613" y="2388515"/>
            <a:ext cx="2679700" cy="2679700"/>
          </a:xfrm>
          <a:prstGeom prst="rect">
            <a:avLst/>
          </a:prstGeom>
        </p:spPr>
      </p:pic>
      <p:pic>
        <p:nvPicPr>
          <p:cNvPr id="8" name="Picture 7" descr="fullga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362" y="1694777"/>
            <a:ext cx="2725657" cy="4088485"/>
          </a:xfrm>
          <a:prstGeom prst="rect">
            <a:avLst/>
          </a:prstGeom>
          <a:ln w="12700" cmpd="sng">
            <a:solidFill>
              <a:srgbClr val="000000"/>
            </a:solidFill>
          </a:ln>
        </p:spPr>
      </p:pic>
      <p:cxnSp>
        <p:nvCxnSpPr>
          <p:cNvPr id="10" name="Straight Arrow Connector 9"/>
          <p:cNvCxnSpPr/>
          <p:nvPr/>
        </p:nvCxnSpPr>
        <p:spPr>
          <a:xfrm>
            <a:off x="3892190" y="3658405"/>
            <a:ext cx="1211501" cy="11654"/>
          </a:xfrm>
          <a:prstGeom prst="straightConnector1">
            <a:avLst/>
          </a:prstGeom>
          <a:ln w="762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3748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a:t>
            </a:r>
            <a:endParaRPr lang="en-US" dirty="0"/>
          </a:p>
        </p:txBody>
      </p:sp>
      <p:sp>
        <p:nvSpPr>
          <p:cNvPr id="3" name="Content Placeholder 2"/>
          <p:cNvSpPr>
            <a:spLocks noGrp="1"/>
          </p:cNvSpPr>
          <p:nvPr>
            <p:ph idx="1"/>
          </p:nvPr>
        </p:nvSpPr>
        <p:spPr/>
        <p:txBody>
          <a:bodyPr>
            <a:normAutofit/>
          </a:bodyPr>
          <a:lstStyle/>
          <a:p>
            <a:r>
              <a:rPr lang="en-US" dirty="0" smtClean="0"/>
              <a:t>For Android tutorials, check out the developer website:</a:t>
            </a:r>
            <a:r>
              <a:rPr lang="en-US" dirty="0"/>
              <a:t/>
            </a:r>
            <a:br>
              <a:rPr lang="en-US" dirty="0"/>
            </a:br>
            <a:r>
              <a:rPr lang="en-US" dirty="0" err="1" smtClean="0">
                <a:solidFill>
                  <a:srgbClr val="DDF53D"/>
                </a:solidFill>
              </a:rPr>
              <a:t>developer.android.com</a:t>
            </a:r>
            <a:r>
              <a:rPr lang="en-US" dirty="0" smtClean="0">
                <a:solidFill>
                  <a:srgbClr val="DDF53D"/>
                </a:solidFill>
              </a:rPr>
              <a:t/>
            </a:r>
            <a:br>
              <a:rPr lang="en-US" dirty="0" smtClean="0">
                <a:solidFill>
                  <a:srgbClr val="DDF53D"/>
                </a:solidFill>
              </a:rPr>
            </a:br>
            <a:r>
              <a:rPr lang="en-US" dirty="0" smtClean="0"/>
              <a:t/>
            </a:r>
            <a:br>
              <a:rPr lang="en-US" dirty="0" smtClean="0"/>
            </a:br>
            <a:r>
              <a:rPr lang="en-US" dirty="0" smtClean="0"/>
              <a:t>Languages:</a:t>
            </a:r>
            <a:br>
              <a:rPr lang="en-US" dirty="0" smtClean="0"/>
            </a:br>
            <a:r>
              <a:rPr lang="en-US" dirty="0" smtClean="0"/>
              <a:t>- Java</a:t>
            </a:r>
            <a:br>
              <a:rPr lang="en-US" dirty="0" smtClean="0"/>
            </a:br>
            <a:r>
              <a:rPr lang="en-US" dirty="0" smtClean="0"/>
              <a:t>- XML</a:t>
            </a:r>
          </a:p>
          <a:p>
            <a:r>
              <a:rPr lang="en-US" dirty="0" smtClean="0"/>
              <a:t>Similarly tutorials available </a:t>
            </a:r>
            <a:r>
              <a:rPr lang="en-US" dirty="0"/>
              <a:t>for iPhone:</a:t>
            </a:r>
            <a:br>
              <a:rPr lang="en-US" dirty="0"/>
            </a:br>
            <a:r>
              <a:rPr lang="en-US" dirty="0" err="1" smtClean="0">
                <a:solidFill>
                  <a:schemeClr val="accent2"/>
                </a:solidFill>
              </a:rPr>
              <a:t>developer.apple.com</a:t>
            </a:r>
            <a:r>
              <a:rPr lang="en-US" dirty="0">
                <a:solidFill>
                  <a:schemeClr val="accent2"/>
                </a:solidFill>
              </a:rPr>
              <a:t/>
            </a:r>
            <a:br>
              <a:rPr lang="en-US" dirty="0">
                <a:solidFill>
                  <a:schemeClr val="accent2"/>
                </a:solidFill>
              </a:rPr>
            </a:br>
            <a:r>
              <a:rPr lang="en-US" dirty="0" smtClean="0"/>
              <a:t/>
            </a:r>
            <a:br>
              <a:rPr lang="en-US" dirty="0" smtClean="0"/>
            </a:br>
            <a:r>
              <a:rPr lang="en-US" dirty="0" smtClean="0"/>
              <a:t>Languages:</a:t>
            </a:r>
            <a:r>
              <a:rPr lang="en-US" dirty="0"/>
              <a:t/>
            </a:r>
            <a:br>
              <a:rPr lang="en-US" dirty="0"/>
            </a:br>
            <a:r>
              <a:rPr lang="en-US" dirty="0" smtClean="0"/>
              <a:t>- Objective-C</a:t>
            </a:r>
          </a:p>
        </p:txBody>
      </p:sp>
      <p:pic>
        <p:nvPicPr>
          <p:cNvPr id="5" name="Picture 4" descr="android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529" y="2442432"/>
            <a:ext cx="1512563" cy="1512563"/>
          </a:xfrm>
          <a:prstGeom prst="rect">
            <a:avLst/>
          </a:prstGeom>
        </p:spPr>
      </p:pic>
      <p:pic>
        <p:nvPicPr>
          <p:cNvPr id="6" name="Picture 5" descr="appleimg.jp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9153" y1="7520" x2="59153" y2="7520"/>
                      </a14:backgroundRemoval>
                    </a14:imgEffect>
                  </a14:imgLayer>
                </a14:imgProps>
              </a:ext>
              <a:ext uri="{28A0092B-C50C-407E-A947-70E740481C1C}">
                <a14:useLocalDpi xmlns:a14="http://schemas.microsoft.com/office/drawing/2010/main" val="0"/>
              </a:ext>
            </a:extLst>
          </a:blip>
          <a:stretch>
            <a:fillRect/>
          </a:stretch>
        </p:blipFill>
        <p:spPr>
          <a:xfrm>
            <a:off x="6599169" y="4651368"/>
            <a:ext cx="1292245" cy="1514027"/>
          </a:xfrm>
          <a:prstGeom prst="rect">
            <a:avLst/>
          </a:prstGeom>
        </p:spPr>
      </p:pic>
    </p:spTree>
    <p:extLst>
      <p:ext uri="{BB962C8B-B14F-4D97-AF65-F5344CB8AC3E}">
        <p14:creationId xmlns:p14="http://schemas.microsoft.com/office/powerpoint/2010/main" val="4286641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Source Code:</a:t>
            </a:r>
            <a:endParaRPr lang="en-US" dirty="0"/>
          </a:p>
        </p:txBody>
      </p:sp>
      <p:sp>
        <p:nvSpPr>
          <p:cNvPr id="3" name="Content Placeholder 2"/>
          <p:cNvSpPr>
            <a:spLocks noGrp="1"/>
          </p:cNvSpPr>
          <p:nvPr>
            <p:ph idx="1"/>
          </p:nvPr>
        </p:nvSpPr>
        <p:spPr/>
        <p:txBody>
          <a:bodyPr/>
          <a:lstStyle/>
          <a:p>
            <a:r>
              <a:rPr lang="en-US" dirty="0" smtClean="0"/>
              <a:t>Complete tutorial available for download on </a:t>
            </a:r>
            <a:r>
              <a:rPr lang="en-US" dirty="0" err="1" smtClean="0">
                <a:solidFill>
                  <a:srgbClr val="DDF53D"/>
                </a:solidFill>
              </a:rPr>
              <a:t>GitHub</a:t>
            </a:r>
            <a:endParaRPr lang="en-US" dirty="0">
              <a:solidFill>
                <a:srgbClr val="DDF53D"/>
              </a:solidFill>
            </a:endParaRPr>
          </a:p>
          <a:p>
            <a:r>
              <a:rPr lang="en-US" dirty="0" smtClean="0"/>
              <a:t>Includes:</a:t>
            </a:r>
            <a:br>
              <a:rPr lang="en-US" dirty="0" smtClean="0"/>
            </a:br>
            <a:r>
              <a:rPr lang="en-US" dirty="0" smtClean="0"/>
              <a:t>- </a:t>
            </a:r>
            <a:r>
              <a:rPr lang="en-US" dirty="0" err="1" smtClean="0"/>
              <a:t>Powerpoint</a:t>
            </a:r>
            <a:r>
              <a:rPr lang="en-US" dirty="0" smtClean="0"/>
              <a:t> presentation</a:t>
            </a:r>
            <a:br>
              <a:rPr lang="en-US" dirty="0" smtClean="0"/>
            </a:br>
            <a:r>
              <a:rPr lang="en-US" dirty="0" smtClean="0"/>
              <a:t>- Installation instructions for Mac and Windows</a:t>
            </a:r>
            <a:br>
              <a:rPr lang="en-US" dirty="0" smtClean="0"/>
            </a:br>
            <a:r>
              <a:rPr lang="en-US" dirty="0" smtClean="0"/>
              <a:t>- </a:t>
            </a:r>
            <a:r>
              <a:rPr lang="en-US" dirty="0"/>
              <a:t>S</a:t>
            </a:r>
            <a:r>
              <a:rPr lang="en-US" dirty="0" smtClean="0"/>
              <a:t>ource code</a:t>
            </a:r>
            <a:br>
              <a:rPr lang="en-US" dirty="0" smtClean="0"/>
            </a:br>
            <a:r>
              <a:rPr lang="en-US" dirty="0" smtClean="0"/>
              <a:t>- Images</a:t>
            </a:r>
          </a:p>
          <a:p>
            <a:pPr marL="0" indent="0" algn="ctr">
              <a:buNone/>
            </a:pPr>
            <a:endParaRPr lang="en-US" sz="2800" dirty="0">
              <a:solidFill>
                <a:srgbClr val="DDF53D"/>
              </a:solidFill>
            </a:endParaRPr>
          </a:p>
          <a:p>
            <a:pPr marL="0" indent="0">
              <a:buNone/>
            </a:pPr>
            <a:r>
              <a:rPr lang="en-US" sz="2800" dirty="0" smtClean="0">
                <a:solidFill>
                  <a:srgbClr val="DDF53D"/>
                </a:solidFill>
              </a:rPr>
              <a:t>    https</a:t>
            </a:r>
            <a:r>
              <a:rPr lang="en-US" sz="2800" dirty="0">
                <a:solidFill>
                  <a:srgbClr val="DDF53D"/>
                </a:solidFill>
              </a:rPr>
              <a:t>://</a:t>
            </a:r>
            <a:r>
              <a:rPr lang="en-US" sz="2800" dirty="0" err="1">
                <a:solidFill>
                  <a:srgbClr val="DDF53D"/>
                </a:solidFill>
              </a:rPr>
              <a:t>github.com</a:t>
            </a:r>
            <a:r>
              <a:rPr lang="en-US" sz="2800" dirty="0">
                <a:solidFill>
                  <a:srgbClr val="DDF53D"/>
                </a:solidFill>
              </a:rPr>
              <a:t>/Slider-Puzzle</a:t>
            </a:r>
            <a:endParaRPr lang="en-US" sz="2800" dirty="0" smtClean="0">
              <a:solidFill>
                <a:srgbClr val="DDF53D"/>
              </a:solidFill>
            </a:endParaRPr>
          </a:p>
        </p:txBody>
      </p:sp>
      <p:pic>
        <p:nvPicPr>
          <p:cNvPr id="4" name="Picture 3" descr="github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333" y="4359003"/>
            <a:ext cx="2019521" cy="1678727"/>
          </a:xfrm>
          <a:prstGeom prst="rect">
            <a:avLst/>
          </a:prstGeom>
        </p:spPr>
      </p:pic>
    </p:spTree>
    <p:extLst>
      <p:ext uri="{BB962C8B-B14F-4D97-AF65-F5344CB8AC3E}">
        <p14:creationId xmlns:p14="http://schemas.microsoft.com/office/powerpoint/2010/main" val="64876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Slider Puzzle</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You can’t take the phone home with you, but</a:t>
            </a:r>
            <a:r>
              <a:rPr lang="en-US" dirty="0" smtClean="0"/>
              <a:t>…</a:t>
            </a:r>
          </a:p>
          <a:p>
            <a:pPr marL="282575" lvl="1" indent="-282575">
              <a:spcBef>
                <a:spcPts val="2000"/>
              </a:spcBef>
            </a:pPr>
            <a:r>
              <a:rPr lang="en-US" sz="2200" dirty="0"/>
              <a:t>You can download Slider Puzzle yourself on the</a:t>
            </a:r>
            <a:br>
              <a:rPr lang="en-US" sz="2200" dirty="0"/>
            </a:br>
            <a:r>
              <a:rPr lang="en-US" sz="2200" dirty="0"/>
              <a:t>Google Play </a:t>
            </a:r>
            <a:r>
              <a:rPr lang="en-US" sz="2200" dirty="0" smtClean="0"/>
              <a:t>Store</a:t>
            </a:r>
            <a:endParaRPr lang="en-US" sz="2200" dirty="0" smtClean="0"/>
          </a:p>
          <a:p>
            <a:r>
              <a:rPr lang="en-US" dirty="0" smtClean="0"/>
              <a:t>Look </a:t>
            </a:r>
            <a:r>
              <a:rPr lang="en-US" dirty="0" smtClean="0"/>
              <a:t>for Slider Puzzle’s blue and white icon!</a:t>
            </a:r>
          </a:p>
        </p:txBody>
      </p:sp>
      <p:pic>
        <p:nvPicPr>
          <p:cNvPr id="4" name="Picture 3" descr="ic_st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21" y="381000"/>
            <a:ext cx="1952234" cy="1952234"/>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2725139" y="5023820"/>
            <a:ext cx="3105099" cy="1013910"/>
          </a:xfrm>
          <a:prstGeom prst="rect">
            <a:avLst/>
          </a:prstGeom>
        </p:spPr>
      </p:pic>
    </p:spTree>
    <p:extLst>
      <p:ext uri="{BB962C8B-B14F-4D97-AF65-F5344CB8AC3E}">
        <p14:creationId xmlns:p14="http://schemas.microsoft.com/office/powerpoint/2010/main" val="905773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Development Environment:</a:t>
            </a:r>
            <a:endParaRPr lang="en-US" dirty="0"/>
          </a:p>
        </p:txBody>
      </p:sp>
      <p:sp>
        <p:nvSpPr>
          <p:cNvPr id="3" name="Content Placeholder 2"/>
          <p:cNvSpPr>
            <a:spLocks noGrp="1"/>
          </p:cNvSpPr>
          <p:nvPr>
            <p:ph idx="1"/>
          </p:nvPr>
        </p:nvSpPr>
        <p:spPr/>
        <p:txBody>
          <a:bodyPr/>
          <a:lstStyle/>
          <a:p>
            <a:r>
              <a:rPr lang="en-US" dirty="0" smtClean="0"/>
              <a:t>Eclipse Integrated Development Environment (IDE)</a:t>
            </a:r>
          </a:p>
          <a:p>
            <a:r>
              <a:rPr lang="en-US" dirty="0" smtClean="0"/>
              <a:t>Android Development Kit (ADK)</a:t>
            </a:r>
          </a:p>
          <a:p>
            <a:r>
              <a:rPr lang="en-US" dirty="0" smtClean="0"/>
              <a:t>Programming languages:</a:t>
            </a:r>
          </a:p>
          <a:p>
            <a:pPr lvl="1"/>
            <a:r>
              <a:rPr lang="en-US" dirty="0" smtClean="0">
                <a:solidFill>
                  <a:srgbClr val="DDF53D"/>
                </a:solidFill>
              </a:rPr>
              <a:t>Java</a:t>
            </a:r>
            <a:r>
              <a:rPr lang="en-US" dirty="0" smtClean="0"/>
              <a:t> – used to write the</a:t>
            </a:r>
          </a:p>
          <a:p>
            <a:pPr marL="282575" lvl="1" indent="0">
              <a:buNone/>
            </a:pPr>
            <a:r>
              <a:rPr lang="en-US" dirty="0"/>
              <a:t>	 </a:t>
            </a:r>
            <a:r>
              <a:rPr lang="en-US" dirty="0" smtClean="0"/>
              <a:t>    behavior of the app</a:t>
            </a:r>
          </a:p>
          <a:p>
            <a:pPr lvl="1"/>
            <a:r>
              <a:rPr lang="en-US" dirty="0" smtClean="0">
                <a:solidFill>
                  <a:srgbClr val="DDF53D"/>
                </a:solidFill>
              </a:rPr>
              <a:t>XML</a:t>
            </a:r>
            <a:r>
              <a:rPr lang="en-US" dirty="0" smtClean="0"/>
              <a:t> – used to write the</a:t>
            </a:r>
          </a:p>
          <a:p>
            <a:pPr marL="282575" lvl="1" indent="0">
              <a:buNone/>
            </a:pPr>
            <a:r>
              <a:rPr lang="en-US" dirty="0"/>
              <a:t>	 </a:t>
            </a:r>
            <a:r>
              <a:rPr lang="en-US" dirty="0" smtClean="0"/>
              <a:t>    layout of app</a:t>
            </a:r>
          </a:p>
        </p:txBody>
      </p:sp>
      <p:pic>
        <p:nvPicPr>
          <p:cNvPr id="4" name="Picture 3"/>
          <p:cNvPicPr>
            <a:picLocks noChangeAspect="1"/>
          </p:cNvPicPr>
          <p:nvPr/>
        </p:nvPicPr>
        <p:blipFill>
          <a:blip r:embed="rId3"/>
          <a:stretch>
            <a:fillRect/>
          </a:stretch>
        </p:blipFill>
        <p:spPr>
          <a:xfrm>
            <a:off x="5457110" y="3045387"/>
            <a:ext cx="2200307" cy="2200307"/>
          </a:xfrm>
          <a:prstGeom prst="rect">
            <a:avLst/>
          </a:prstGeom>
        </p:spPr>
      </p:pic>
      <p:sp>
        <p:nvSpPr>
          <p:cNvPr id="5" name="TextBox 4"/>
          <p:cNvSpPr txBox="1"/>
          <p:nvPr/>
        </p:nvSpPr>
        <p:spPr>
          <a:xfrm>
            <a:off x="6102859" y="5378099"/>
            <a:ext cx="905434" cy="584776"/>
          </a:xfrm>
          <a:prstGeom prst="rect">
            <a:avLst/>
          </a:prstGeom>
          <a:noFill/>
        </p:spPr>
        <p:txBody>
          <a:bodyPr wrap="square" rtlCol="0">
            <a:spAutoFit/>
          </a:bodyPr>
          <a:lstStyle/>
          <a:p>
            <a:r>
              <a:rPr lang="en-US" sz="3200" dirty="0" smtClean="0">
                <a:solidFill>
                  <a:schemeClr val="bg1"/>
                </a:solidFill>
              </a:rPr>
              <a:t>ADK</a:t>
            </a:r>
            <a:endParaRPr lang="en-US" sz="3200" dirty="0">
              <a:solidFill>
                <a:schemeClr val="bg1"/>
              </a:solidFill>
            </a:endParaRPr>
          </a:p>
        </p:txBody>
      </p:sp>
    </p:spTree>
    <p:extLst>
      <p:ext uri="{BB962C8B-B14F-4D97-AF65-F5344CB8AC3E}">
        <p14:creationId xmlns:p14="http://schemas.microsoft.com/office/powerpoint/2010/main" val="35625972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Roles:</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DDF53D"/>
                </a:solidFill>
              </a:rPr>
              <a:t>Interface Designer</a:t>
            </a:r>
          </a:p>
          <a:p>
            <a:pPr lvl="1"/>
            <a:r>
              <a:rPr lang="en-US" dirty="0" smtClean="0"/>
              <a:t>Responsible for the layout of the app and everything the user actually touches.</a:t>
            </a:r>
          </a:p>
          <a:p>
            <a:pPr lvl="1"/>
            <a:r>
              <a:rPr lang="en-US" dirty="0" smtClean="0"/>
              <a:t>Without the interface, there is no way for the user to interact with the app!</a:t>
            </a:r>
          </a:p>
          <a:p>
            <a:pPr marL="0" indent="0">
              <a:buNone/>
            </a:pPr>
            <a:r>
              <a:rPr lang="en-US" dirty="0" smtClean="0">
                <a:solidFill>
                  <a:srgbClr val="DDF53D"/>
                </a:solidFill>
              </a:rPr>
              <a:t>Back-End Designer</a:t>
            </a:r>
          </a:p>
          <a:p>
            <a:pPr lvl="1"/>
            <a:r>
              <a:rPr lang="en-US" dirty="0" smtClean="0"/>
              <a:t>Responsible for the behavior of the app.</a:t>
            </a:r>
          </a:p>
          <a:p>
            <a:pPr lvl="1"/>
            <a:r>
              <a:rPr lang="en-US" dirty="0" smtClean="0"/>
              <a:t>Without the back-end, whenever the user clicked on something, nothing would happen!</a:t>
            </a:r>
          </a:p>
          <a:p>
            <a:pPr marL="0" indent="0">
              <a:buNone/>
            </a:pPr>
            <a:r>
              <a:rPr lang="en-US" dirty="0" smtClean="0">
                <a:solidFill>
                  <a:schemeClr val="accent2"/>
                </a:solidFill>
              </a:rPr>
              <a:t>The two must work together for everything to work!</a:t>
            </a:r>
            <a:endParaRPr lang="en-US" dirty="0">
              <a:solidFill>
                <a:schemeClr val="accent2"/>
              </a:solidFill>
            </a:endParaRPr>
          </a:p>
        </p:txBody>
      </p:sp>
    </p:spTree>
    <p:extLst>
      <p:ext uri="{BB962C8B-B14F-4D97-AF65-F5344CB8AC3E}">
        <p14:creationId xmlns:p14="http://schemas.microsoft.com/office/powerpoint/2010/main" val="28344341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pic>
        <p:nvPicPr>
          <p:cNvPr id="4" name="Picture 3" descr="car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205" y="2377644"/>
            <a:ext cx="5956745" cy="3797425"/>
          </a:xfrm>
          <a:prstGeom prst="rect">
            <a:avLst/>
          </a:prstGeom>
        </p:spPr>
      </p:pic>
      <p:pic>
        <p:nvPicPr>
          <p:cNvPr id="6" name="Picture 5" descr="engineimg.jpg"/>
          <p:cNvPicPr>
            <a:picLocks noChangeAspect="1"/>
          </p:cNvPicPr>
          <p:nvPr/>
        </p:nvPicPr>
        <p:blipFill rotWithShape="1">
          <a:blip r:embed="rId4">
            <a:extLst>
              <a:ext uri="{BEBA8EAE-BF5A-486C-A8C5-ECC9F3942E4B}">
                <a14:imgProps xmlns:a14="http://schemas.microsoft.com/office/drawing/2010/main">
                  <a14:imgLayer r:embed="rId5">
                    <a14:imgEffect>
                      <a14:backgroundRemoval t="3465" b="91496" l="17059" r="84706">
                        <a14:foregroundMark x1="75765" y1="64567" x2="75765" y2="64567"/>
                        <a14:foregroundMark x1="76941" y1="67402" x2="76941" y2="67402"/>
                        <a14:foregroundMark x1="71059" y1="69449" x2="71059" y2="69449"/>
                        <a14:foregroundMark x1="55176" y1="81417" x2="55176" y2="81417"/>
                        <a14:foregroundMark x1="52471" y1="82677" x2="52471" y2="82677"/>
                        <a14:foregroundMark x1="48000" y1="84724" x2="48000" y2="84724"/>
                        <a14:foregroundMark x1="46235" y1="84724" x2="46235" y2="84724"/>
                        <a14:foregroundMark x1="32471" y1="80315" x2="32471" y2="80315"/>
                        <a14:foregroundMark x1="26000" y1="70236" x2="26000" y2="70236"/>
                        <a14:foregroundMark x1="64706" y1="7402" x2="64706" y2="7402"/>
                        <a14:foregroundMark x1="76353" y1="13071" x2="76353" y2="13071"/>
                        <a14:foregroundMark x1="82941" y1="58740" x2="82941" y2="58740"/>
                        <a14:foregroundMark x1="60941" y1="78583" x2="60941" y2="78583"/>
                        <a14:foregroundMark x1="60235" y1="80630" x2="60235" y2="80630"/>
                        <a14:foregroundMark x1="42941" y1="88661" x2="42941" y2="88661"/>
                        <a14:foregroundMark x1="78706" y1="55433" x2="78706" y2="55433"/>
                        <a14:foregroundMark x1="26353" y1="71811" x2="26353" y2="71811"/>
                        <a14:foregroundMark x1="26588" y1="73543" x2="26588" y2="73543"/>
                        <a14:foregroundMark x1="27059" y1="75118" x2="27059" y2="75118"/>
                        <a14:foregroundMark x1="40588" y1="89921" x2="40588" y2="89921"/>
                        <a14:foregroundMark x1="42118" y1="90236" x2="42118" y2="90236"/>
                        <a14:foregroundMark x1="44824" y1="85827" x2="44824" y2="85827"/>
                        <a14:foregroundMark x1="49059" y1="84252" x2="49059" y2="84252"/>
                        <a14:foregroundMark x1="50588" y1="83622" x2="50588" y2="83622"/>
                        <a14:foregroundMark x1="66353" y1="8031" x2="66353" y2="8031"/>
                        <a14:foregroundMark x1="61176" y1="7087" x2="61176" y2="7087"/>
                        <a14:foregroundMark x1="62118" y1="6614" x2="62118" y2="6614"/>
                        <a14:foregroundMark x1="77647" y1="13386" x2="77647" y2="13386"/>
                        <a14:foregroundMark x1="78118" y1="13543" x2="78118" y2="13543"/>
                        <a14:foregroundMark x1="46588" y1="85354" x2="46588" y2="85354"/>
                        <a14:foregroundMark x1="55882" y1="81260" x2="55882" y2="81260"/>
                        <a14:foregroundMark x1="46235" y1="85984" x2="46235" y2="85984"/>
                        <a14:foregroundMark x1="65412" y1="77323" x2="65412" y2="77323"/>
                        <a14:foregroundMark x1="65059" y1="76378" x2="65059" y2="76378"/>
                        <a14:foregroundMark x1="64706" y1="77795" x2="64706" y2="77795"/>
                        <a14:foregroundMark x1="63647" y1="77795" x2="63647" y2="77795"/>
                        <a14:foregroundMark x1="29647" y1="81575" x2="29647" y2="81575"/>
                        <a14:backgroundMark x1="75647" y1="52283" x2="75647" y2="52283"/>
                        <a14:backgroundMark x1="74706" y1="52126" x2="74706" y2="52126"/>
                        <a14:backgroundMark x1="74706" y1="47717" x2="74706" y2="47717"/>
                        <a14:backgroundMark x1="74235" y1="48661" x2="74235" y2="48661"/>
                        <a14:backgroundMark x1="57059" y1="85827" x2="57059" y2="85827"/>
                      </a14:backgroundRemoval>
                    </a14:imgEffect>
                  </a14:imgLayer>
                </a14:imgProps>
              </a:ext>
              <a:ext uri="{28A0092B-C50C-407E-A947-70E740481C1C}">
                <a14:useLocalDpi xmlns:a14="http://schemas.microsoft.com/office/drawing/2010/main" val="0"/>
              </a:ext>
            </a:extLst>
          </a:blip>
          <a:srcRect l="13972" r="12750" b="5238"/>
          <a:stretch/>
        </p:blipFill>
        <p:spPr>
          <a:xfrm>
            <a:off x="538163" y="2377644"/>
            <a:ext cx="2397761" cy="2316480"/>
          </a:xfrm>
          <a:prstGeom prst="rect">
            <a:avLst/>
          </a:prstGeom>
        </p:spPr>
      </p:pic>
      <p:sp>
        <p:nvSpPr>
          <p:cNvPr id="8" name="TextBox 7"/>
          <p:cNvSpPr txBox="1"/>
          <p:nvPr/>
        </p:nvSpPr>
        <p:spPr>
          <a:xfrm>
            <a:off x="947827" y="1924651"/>
            <a:ext cx="1445678" cy="461665"/>
          </a:xfrm>
          <a:prstGeom prst="rect">
            <a:avLst/>
          </a:prstGeom>
          <a:noFill/>
        </p:spPr>
        <p:txBody>
          <a:bodyPr wrap="none" rtlCol="0">
            <a:spAutoFit/>
          </a:bodyPr>
          <a:lstStyle/>
          <a:p>
            <a:r>
              <a:rPr lang="en-US" sz="2400" dirty="0" smtClean="0">
                <a:solidFill>
                  <a:schemeClr val="bg1"/>
                </a:solidFill>
              </a:rPr>
              <a:t>Back-End</a:t>
            </a:r>
            <a:endParaRPr lang="en-US" sz="2400" dirty="0">
              <a:solidFill>
                <a:schemeClr val="bg1"/>
              </a:solidFill>
            </a:endParaRPr>
          </a:p>
        </p:txBody>
      </p:sp>
      <p:sp>
        <p:nvSpPr>
          <p:cNvPr id="10" name="TextBox 9"/>
          <p:cNvSpPr txBox="1"/>
          <p:nvPr/>
        </p:nvSpPr>
        <p:spPr>
          <a:xfrm>
            <a:off x="5077878" y="2969052"/>
            <a:ext cx="1443725" cy="461665"/>
          </a:xfrm>
          <a:prstGeom prst="rect">
            <a:avLst/>
          </a:prstGeom>
          <a:noFill/>
        </p:spPr>
        <p:txBody>
          <a:bodyPr wrap="none" rtlCol="0">
            <a:spAutoFit/>
          </a:bodyPr>
          <a:lstStyle/>
          <a:p>
            <a:r>
              <a:rPr lang="en-US" sz="2400" dirty="0" smtClean="0">
                <a:solidFill>
                  <a:schemeClr val="bg1"/>
                </a:solidFill>
              </a:rPr>
              <a:t>Interface</a:t>
            </a:r>
            <a:endParaRPr lang="en-US" sz="2400" dirty="0">
              <a:solidFill>
                <a:schemeClr val="bg1"/>
              </a:solidFill>
            </a:endParaRPr>
          </a:p>
        </p:txBody>
      </p:sp>
    </p:spTree>
    <p:extLst>
      <p:ext uri="{BB962C8B-B14F-4D97-AF65-F5344CB8AC3E}">
        <p14:creationId xmlns:p14="http://schemas.microsoft.com/office/powerpoint/2010/main" val="3024755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Interface Designer</a:t>
            </a:r>
            <a:endParaRPr lang="en-US" dirty="0"/>
          </a:p>
        </p:txBody>
      </p:sp>
      <p:sp>
        <p:nvSpPr>
          <p:cNvPr id="5" name="Text Placeholder 4"/>
          <p:cNvSpPr>
            <a:spLocks noGrp="1"/>
          </p:cNvSpPr>
          <p:nvPr>
            <p:ph type="body" idx="1"/>
          </p:nvPr>
        </p:nvSpPr>
        <p:spPr/>
        <p:txBody>
          <a:bodyPr/>
          <a:lstStyle/>
          <a:p>
            <a:r>
              <a:rPr lang="en-US" dirty="0" smtClean="0"/>
              <a:t>The layout and visual appearance </a:t>
            </a:r>
            <a:endParaRPr lang="en-US" dirty="0"/>
          </a:p>
        </p:txBody>
      </p:sp>
    </p:spTree>
    <p:extLst>
      <p:ext uri="{BB962C8B-B14F-4D97-AF65-F5344CB8AC3E}">
        <p14:creationId xmlns:p14="http://schemas.microsoft.com/office/powerpoint/2010/main" val="3344589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Interface:</a:t>
            </a:r>
            <a:endParaRPr lang="en-US" dirty="0"/>
          </a:p>
        </p:txBody>
      </p:sp>
      <p:pic>
        <p:nvPicPr>
          <p:cNvPr id="7" name="Picture 6" descr="interfacetod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26" y="1775495"/>
            <a:ext cx="2567856" cy="4245245"/>
          </a:xfrm>
          <a:prstGeom prst="rect">
            <a:avLst/>
          </a:prstGeom>
        </p:spPr>
      </p:pic>
      <p:sp>
        <p:nvSpPr>
          <p:cNvPr id="8" name="TextBox 7"/>
          <p:cNvSpPr txBox="1"/>
          <p:nvPr/>
        </p:nvSpPr>
        <p:spPr>
          <a:xfrm>
            <a:off x="4632998" y="1990235"/>
            <a:ext cx="3163140" cy="584776"/>
          </a:xfrm>
          <a:prstGeom prst="rect">
            <a:avLst/>
          </a:prstGeom>
          <a:noFill/>
        </p:spPr>
        <p:txBody>
          <a:bodyPr wrap="square" rtlCol="0">
            <a:spAutoFit/>
          </a:bodyPr>
          <a:lstStyle/>
          <a:p>
            <a:r>
              <a:rPr lang="en-US" sz="3200" dirty="0" smtClean="0">
                <a:solidFill>
                  <a:srgbClr val="FFFFFF"/>
                </a:solidFill>
              </a:rPr>
              <a:t>What’s missing?</a:t>
            </a:r>
            <a:endParaRPr lang="en-US" sz="3200" dirty="0">
              <a:solidFill>
                <a:srgbClr val="FFFFFF"/>
              </a:solidFill>
            </a:endParaRPr>
          </a:p>
        </p:txBody>
      </p:sp>
      <p:sp>
        <p:nvSpPr>
          <p:cNvPr id="10" name="TextBox 9"/>
          <p:cNvSpPr txBox="1"/>
          <p:nvPr/>
        </p:nvSpPr>
        <p:spPr>
          <a:xfrm>
            <a:off x="4180337" y="3010112"/>
            <a:ext cx="4097245" cy="1569660"/>
          </a:xfrm>
          <a:prstGeom prst="rect">
            <a:avLst/>
          </a:prstGeom>
          <a:noFill/>
        </p:spPr>
        <p:txBody>
          <a:bodyPr wrap="none" rtlCol="0">
            <a:spAutoFit/>
          </a:bodyPr>
          <a:lstStyle/>
          <a:p>
            <a:pPr algn="ctr"/>
            <a:r>
              <a:rPr lang="en-US" sz="2400" dirty="0" smtClean="0">
                <a:solidFill>
                  <a:srgbClr val="FFFFFF"/>
                </a:solidFill>
              </a:rPr>
              <a:t>We still need to add the last</a:t>
            </a:r>
          </a:p>
          <a:p>
            <a:pPr algn="ctr"/>
            <a:r>
              <a:rPr lang="en-US" sz="2400" dirty="0" smtClean="0">
                <a:solidFill>
                  <a:srgbClr val="FFFFFF"/>
                </a:solidFill>
              </a:rPr>
              <a:t>tile to the puzzle!</a:t>
            </a:r>
          </a:p>
          <a:p>
            <a:pPr algn="ctr"/>
            <a:endParaRPr lang="en-US" sz="2400" dirty="0" smtClean="0">
              <a:solidFill>
                <a:srgbClr val="FFFFFF"/>
              </a:solidFill>
            </a:endParaRPr>
          </a:p>
          <a:p>
            <a:pPr algn="ctr"/>
            <a:r>
              <a:rPr lang="en-US" sz="2400" dirty="0" smtClean="0">
                <a:solidFill>
                  <a:srgbClr val="FFFFFF"/>
                </a:solidFill>
              </a:rPr>
              <a:t>How?</a:t>
            </a:r>
            <a:endParaRPr lang="en-US" sz="2400" dirty="0">
              <a:solidFill>
                <a:srgbClr val="FFFFFF"/>
              </a:solidFill>
            </a:endParaRPr>
          </a:p>
        </p:txBody>
      </p:sp>
    </p:spTree>
    <p:extLst>
      <p:ext uri="{BB962C8B-B14F-4D97-AF65-F5344CB8AC3E}">
        <p14:creationId xmlns:p14="http://schemas.microsoft.com/office/powerpoint/2010/main" val="1280879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455</TotalTime>
  <Words>2197</Words>
  <Application>Microsoft Macintosh PowerPoint</Application>
  <PresentationFormat>On-screen Show (4:3)</PresentationFormat>
  <Paragraphs>258</Paragraphs>
  <Slides>42</Slides>
  <Notes>23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Revolution</vt:lpstr>
      <vt:lpstr>Slider Puzzle</vt:lpstr>
      <vt:lpstr>Introduction:</vt:lpstr>
      <vt:lpstr>The Slider Puzzle Game:</vt:lpstr>
      <vt:lpstr>Our Goal:</vt:lpstr>
      <vt:lpstr>The Development Environment:</vt:lpstr>
      <vt:lpstr>The Roles:</vt:lpstr>
      <vt:lpstr>An Analogy:</vt:lpstr>
      <vt:lpstr>The Interface Designer</vt:lpstr>
      <vt:lpstr>The Interface:</vt:lpstr>
      <vt:lpstr>Adding a Button to the App:</vt:lpstr>
      <vt:lpstr>PowerPoint Presentation</vt:lpstr>
      <vt:lpstr>Drag a button into your app!</vt:lpstr>
      <vt:lpstr>Now we have a button, but…</vt:lpstr>
      <vt:lpstr>Customizing Our Button:</vt:lpstr>
      <vt:lpstr>Working with the XML Code:</vt:lpstr>
      <vt:lpstr>PowerPoint Presentation</vt:lpstr>
      <vt:lpstr>Making the Button Square:</vt:lpstr>
      <vt:lpstr>Adding the Number 8:</vt:lpstr>
      <vt:lpstr>Aligning with the Other Tiles:</vt:lpstr>
      <vt:lpstr>Check Your Work:</vt:lpstr>
      <vt:lpstr>Don’t Forget to Save!</vt:lpstr>
      <vt:lpstr>That’s It!</vt:lpstr>
      <vt:lpstr>Main Activity</vt:lpstr>
      <vt:lpstr>Add Your New Button to the List:</vt:lpstr>
      <vt:lpstr>Add Actions to the Buttons:</vt:lpstr>
      <vt:lpstr>PowerPoint Presentation</vt:lpstr>
      <vt:lpstr>The Last Interface Step:</vt:lpstr>
      <vt:lpstr>Connecting Your Button:</vt:lpstr>
      <vt:lpstr>Let’s Test It!</vt:lpstr>
      <vt:lpstr>The Back-End Designer</vt:lpstr>
      <vt:lpstr>The Game:</vt:lpstr>
      <vt:lpstr>Starting a New Game:</vt:lpstr>
      <vt:lpstr>Shuffling the Tiles:</vt:lpstr>
      <vt:lpstr>During the Game:</vt:lpstr>
      <vt:lpstr>During the Game:</vt:lpstr>
      <vt:lpstr>Swapping Two Tiles:</vt:lpstr>
      <vt:lpstr>During the Game:</vt:lpstr>
      <vt:lpstr>The End of the Game:</vt:lpstr>
      <vt:lpstr>That’s Everything:</vt:lpstr>
      <vt:lpstr>To Learn More:</vt:lpstr>
      <vt:lpstr>Free Source Code:</vt:lpstr>
      <vt:lpstr>Slider Puzzle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Slider Puzzle</dc:title>
  <dc:creator>Carlton Duffett</dc:creator>
  <cp:lastModifiedBy>Carlton Duffett</cp:lastModifiedBy>
  <cp:revision>78</cp:revision>
  <dcterms:created xsi:type="dcterms:W3CDTF">2014-02-14T03:29:19Z</dcterms:created>
  <dcterms:modified xsi:type="dcterms:W3CDTF">2014-03-24T20:24:08Z</dcterms:modified>
</cp:coreProperties>
</file>